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8" r:id="rId2"/>
    <p:sldId id="297" r:id="rId3"/>
    <p:sldId id="263" r:id="rId4"/>
    <p:sldId id="304" r:id="rId5"/>
    <p:sldId id="262" r:id="rId6"/>
    <p:sldId id="259" r:id="rId7"/>
    <p:sldId id="292" r:id="rId8"/>
    <p:sldId id="289" r:id="rId9"/>
    <p:sldId id="291" r:id="rId10"/>
    <p:sldId id="260" r:id="rId11"/>
    <p:sldId id="270" r:id="rId12"/>
    <p:sldId id="256" r:id="rId13"/>
    <p:sldId id="288" r:id="rId14"/>
    <p:sldId id="293" r:id="rId15"/>
    <p:sldId id="269" r:id="rId16"/>
    <p:sldId id="320" r:id="rId17"/>
    <p:sldId id="261" r:id="rId18"/>
    <p:sldId id="290" r:id="rId19"/>
    <p:sldId id="272" r:id="rId20"/>
    <p:sldId id="273" r:id="rId21"/>
    <p:sldId id="274" r:id="rId22"/>
    <p:sldId id="275" r:id="rId23"/>
    <p:sldId id="271" r:id="rId24"/>
    <p:sldId id="317" r:id="rId25"/>
    <p:sldId id="316" r:id="rId26"/>
    <p:sldId id="287" r:id="rId27"/>
    <p:sldId id="286" r:id="rId28"/>
    <p:sldId id="310" r:id="rId29"/>
    <p:sldId id="311" r:id="rId30"/>
    <p:sldId id="312" r:id="rId31"/>
    <p:sldId id="284" r:id="rId32"/>
    <p:sldId id="298" r:id="rId33"/>
    <p:sldId id="321" r:id="rId34"/>
    <p:sldId id="276" r:id="rId35"/>
    <p:sldId id="279" r:id="rId36"/>
    <p:sldId id="282" r:id="rId37"/>
    <p:sldId id="299" r:id="rId38"/>
    <p:sldId id="306" r:id="rId39"/>
    <p:sldId id="305" r:id="rId40"/>
    <p:sldId id="300" r:id="rId41"/>
    <p:sldId id="278" r:id="rId42"/>
    <p:sldId id="307" r:id="rId43"/>
    <p:sldId id="308" r:id="rId44"/>
    <p:sldId id="309" r:id="rId45"/>
    <p:sldId id="301" r:id="rId46"/>
    <p:sldId id="302" r:id="rId47"/>
    <p:sldId id="315" r:id="rId48"/>
    <p:sldId id="313" r:id="rId49"/>
    <p:sldId id="314" r:id="rId50"/>
    <p:sldId id="319" r:id="rId51"/>
    <p:sldId id="318" r:id="rId52"/>
    <p:sldId id="322" r:id="rId53"/>
    <p:sldId id="30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AEDC"/>
    <a:srgbClr val="898CC9"/>
    <a:srgbClr val="9B9ED3"/>
    <a:srgbClr val="7579BE"/>
    <a:srgbClr val="BDBFE6"/>
    <a:srgbClr val="BCBEE5"/>
    <a:srgbClr val="FF6D6D"/>
    <a:srgbClr val="C0C2E7"/>
    <a:srgbClr val="BDB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95329-C5A7-4C0A-B232-21C94E766842}" type="datetimeFigureOut">
              <a:rPr lang="en-US" smtClean="0"/>
              <a:t>28-Apr-18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ABD6F-1700-4013-A8CE-2243E8A03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91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ABD6F-1700-4013-A8CE-2243E8A0305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21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28-Apr-18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56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28-Apr-18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2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28-Apr-18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20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28-Apr-18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3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28-Apr-18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66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28-Apr-18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1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28-Apr-18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5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28-Apr-18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8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28-Apr-18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0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28-Apr-18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99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28-Apr-18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8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9810A-402A-4B85-A446-726E8675BF09}" type="datetimeFigureOut">
              <a:rPr lang="en-US" smtClean="0"/>
              <a:t>28-Apr-18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0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39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107.png"/><Relationship Id="rId3" Type="http://schemas.openxmlformats.org/officeDocument/2006/relationships/image" Target="../media/image84.png"/><Relationship Id="rId21" Type="http://schemas.openxmlformats.org/officeDocument/2006/relationships/image" Target="../media/image10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24" Type="http://schemas.openxmlformats.org/officeDocument/2006/relationships/image" Target="../media/image105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085492" y="219808"/>
            <a:ext cx="4586223" cy="6409592"/>
            <a:chOff x="4085492" y="219808"/>
            <a:chExt cx="4586223" cy="640959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59" t="3206" r="29659" b="3333"/>
            <a:stretch/>
          </p:blipFill>
          <p:spPr>
            <a:xfrm>
              <a:off x="4085492" y="219808"/>
              <a:ext cx="4021016" cy="6409592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5829300" y="5073162"/>
              <a:ext cx="1872762" cy="72976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5829300" y="3446585"/>
              <a:ext cx="1714500" cy="6916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 rot="13420269">
              <a:off x="6987384" y="3799886"/>
              <a:ext cx="1684331" cy="1649734"/>
            </a:xfrm>
            <a:prstGeom prst="arc">
              <a:avLst/>
            </a:prstGeom>
            <a:ln w="571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509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05099" y="0"/>
            <a:ext cx="6142900" cy="6858000"/>
            <a:chOff x="4560276" y="0"/>
            <a:chExt cx="61429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3" r="34463"/>
            <a:stretch/>
          </p:blipFill>
          <p:spPr>
            <a:xfrm>
              <a:off x="4560276" y="0"/>
              <a:ext cx="307144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3" r="34463"/>
            <a:stretch/>
          </p:blipFill>
          <p:spPr>
            <a:xfrm>
              <a:off x="7631724" y="0"/>
              <a:ext cx="3071452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343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832338" y="923192"/>
            <a:ext cx="10213742" cy="4958129"/>
            <a:chOff x="1878623" y="439615"/>
            <a:chExt cx="10213742" cy="4958129"/>
          </a:xfrm>
        </p:grpSpPr>
        <p:sp>
          <p:nvSpPr>
            <p:cNvPr id="2" name="Can 1"/>
            <p:cNvSpPr/>
            <p:nvPr/>
          </p:nvSpPr>
          <p:spPr>
            <a:xfrm>
              <a:off x="4733194" y="1725487"/>
              <a:ext cx="2186354" cy="921730"/>
            </a:xfrm>
            <a:prstGeom prst="can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Healthy-shaped model: 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2159978" y="439615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Patient transverse process locations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159978" y="3291250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Patient registration 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878623" y="1725488"/>
              <a:ext cx="2661138" cy="100085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Anchor point supplementation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3033346" y="1160584"/>
              <a:ext cx="351692" cy="564903"/>
            </a:xfrm>
            <a:prstGeom prst="downArrow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/>
            <p:cNvSpPr/>
            <p:nvPr/>
          </p:nvSpPr>
          <p:spPr>
            <a:xfrm>
              <a:off x="3033346" y="2743931"/>
              <a:ext cx="351692" cy="535599"/>
            </a:xfrm>
            <a:prstGeom prst="downArrow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862148" y="3151305"/>
              <a:ext cx="1992923" cy="100085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Thin-plate spline registration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5650525" y="2647217"/>
              <a:ext cx="351692" cy="509220"/>
            </a:xfrm>
            <a:prstGeom prst="downArrow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wn Arrow 10"/>
            <p:cNvSpPr/>
            <p:nvPr/>
          </p:nvSpPr>
          <p:spPr>
            <a:xfrm rot="16200000">
              <a:off x="4350728" y="3342538"/>
              <a:ext cx="351692" cy="618391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862148" y="4633546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Thin-plate spline transform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5682763" y="4152164"/>
              <a:ext cx="351692" cy="481382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>
              <a:off x="7464676" y="3190875"/>
              <a:ext cx="2127733" cy="943704"/>
            </a:xfrm>
            <a:prstGeom prst="can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Healthy-shaped model: surface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496914" y="4633546"/>
              <a:ext cx="1992923" cy="76419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Warping transform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8317529" y="4152163"/>
              <a:ext cx="351692" cy="463799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 rot="16200000">
              <a:off x="7016266" y="4743081"/>
              <a:ext cx="351692" cy="545128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0034965" y="4633545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Patient-specific visualization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Down Arrow 18"/>
            <p:cNvSpPr/>
            <p:nvPr/>
          </p:nvSpPr>
          <p:spPr>
            <a:xfrm rot="16200000">
              <a:off x="9580688" y="4727333"/>
              <a:ext cx="351692" cy="533394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2102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1778445" y="194522"/>
            <a:ext cx="8645085" cy="3720356"/>
            <a:chOff x="1370821" y="1604681"/>
            <a:chExt cx="8645085" cy="372035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24" t="18447" r="18447" b="14124"/>
            <a:stretch/>
          </p:blipFill>
          <p:spPr>
            <a:xfrm>
              <a:off x="1370822" y="1604681"/>
              <a:ext cx="4322542" cy="372035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24" t="14124" r="14124" b="14124"/>
            <a:stretch/>
          </p:blipFill>
          <p:spPr>
            <a:xfrm>
              <a:off x="5693364" y="1604681"/>
              <a:ext cx="4322542" cy="372035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370821" y="1888439"/>
              <a:ext cx="1300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Transverse process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698697" y="1706660"/>
              <a:ext cx="13172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Vertebral body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73388" y="2818528"/>
              <a:ext cx="1441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Facet joint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62282" y="3887116"/>
              <a:ext cx="1441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Spinous process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72837" y="1994445"/>
              <a:ext cx="1820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Superior articular process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70821" y="4265570"/>
              <a:ext cx="1782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Inferior articular process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99530" y="4434200"/>
              <a:ext cx="1441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Lamina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2955636" y="4294094"/>
              <a:ext cx="441988" cy="342561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3874801" y="3989378"/>
              <a:ext cx="742799" cy="486049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4100945" y="3061553"/>
              <a:ext cx="536620" cy="337429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087418" y="2521527"/>
              <a:ext cx="591127" cy="101600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8520545" y="2346036"/>
              <a:ext cx="854364" cy="438728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6659418" y="2401455"/>
              <a:ext cx="849746" cy="18472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414444" y="4036291"/>
              <a:ext cx="475883" cy="180917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9092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248850" y="0"/>
            <a:ext cx="3508131" cy="6286500"/>
            <a:chOff x="7248850" y="0"/>
            <a:chExt cx="3508131" cy="62865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76" r="13540"/>
            <a:stretch/>
          </p:blipFill>
          <p:spPr>
            <a:xfrm>
              <a:off x="7248850" y="3143250"/>
              <a:ext cx="3508131" cy="31432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39" r="22339"/>
            <a:stretch/>
          </p:blipFill>
          <p:spPr>
            <a:xfrm>
              <a:off x="7248850" y="0"/>
              <a:ext cx="3504142" cy="314325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-150798" y="1417760"/>
            <a:ext cx="7132864" cy="4151493"/>
            <a:chOff x="-150798" y="1417760"/>
            <a:chExt cx="7132864" cy="41514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76" r="13540"/>
            <a:stretch/>
          </p:blipFill>
          <p:spPr>
            <a:xfrm rot="10800000">
              <a:off x="3473934" y="1417760"/>
              <a:ext cx="3508131" cy="31432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0" r="21460"/>
            <a:stretch/>
          </p:blipFill>
          <p:spPr>
            <a:xfrm rot="10800000">
              <a:off x="-141576" y="1417760"/>
              <a:ext cx="3615510" cy="3143250"/>
            </a:xfrm>
            <a:prstGeom prst="rect">
              <a:avLst/>
            </a:prstGeom>
          </p:spPr>
        </p:pic>
        <p:sp>
          <p:nvSpPr>
            <p:cNvPr id="5" name="Freeform 4"/>
            <p:cNvSpPr/>
            <p:nvPr/>
          </p:nvSpPr>
          <p:spPr>
            <a:xfrm>
              <a:off x="202223" y="2250831"/>
              <a:ext cx="905608" cy="476459"/>
            </a:xfrm>
            <a:custGeom>
              <a:avLst/>
              <a:gdLst>
                <a:gd name="connsiteX0" fmla="*/ 905608 w 905608"/>
                <a:gd name="connsiteY0" fmla="*/ 430823 h 476459"/>
                <a:gd name="connsiteX1" fmla="*/ 703385 w 905608"/>
                <a:gd name="connsiteY1" fmla="*/ 167054 h 476459"/>
                <a:gd name="connsiteX2" fmla="*/ 448408 w 905608"/>
                <a:gd name="connsiteY2" fmla="*/ 474784 h 476459"/>
                <a:gd name="connsiteX3" fmla="*/ 0 w 905608"/>
                <a:gd name="connsiteY3" fmla="*/ 0 h 47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608" h="476459">
                  <a:moveTo>
                    <a:pt x="905608" y="430823"/>
                  </a:moveTo>
                  <a:cubicBezTo>
                    <a:pt x="842596" y="295275"/>
                    <a:pt x="779585" y="159727"/>
                    <a:pt x="703385" y="167054"/>
                  </a:cubicBezTo>
                  <a:cubicBezTo>
                    <a:pt x="627185" y="174381"/>
                    <a:pt x="565639" y="502626"/>
                    <a:pt x="448408" y="474784"/>
                  </a:cubicBezTo>
                  <a:cubicBezTo>
                    <a:pt x="331177" y="446942"/>
                    <a:pt x="165588" y="223471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0" y="1883306"/>
              <a:ext cx="729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TP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3657600" y="2338577"/>
              <a:ext cx="905608" cy="476459"/>
            </a:xfrm>
            <a:custGeom>
              <a:avLst/>
              <a:gdLst>
                <a:gd name="connsiteX0" fmla="*/ 905608 w 905608"/>
                <a:gd name="connsiteY0" fmla="*/ 430823 h 476459"/>
                <a:gd name="connsiteX1" fmla="*/ 703385 w 905608"/>
                <a:gd name="connsiteY1" fmla="*/ 167054 h 476459"/>
                <a:gd name="connsiteX2" fmla="*/ 448408 w 905608"/>
                <a:gd name="connsiteY2" fmla="*/ 474784 h 476459"/>
                <a:gd name="connsiteX3" fmla="*/ 0 w 905608"/>
                <a:gd name="connsiteY3" fmla="*/ 0 h 47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608" h="476459">
                  <a:moveTo>
                    <a:pt x="905608" y="430823"/>
                  </a:moveTo>
                  <a:cubicBezTo>
                    <a:pt x="842596" y="295275"/>
                    <a:pt x="779585" y="159727"/>
                    <a:pt x="703385" y="167054"/>
                  </a:cubicBezTo>
                  <a:cubicBezTo>
                    <a:pt x="627185" y="174381"/>
                    <a:pt x="565639" y="502626"/>
                    <a:pt x="448408" y="474784"/>
                  </a:cubicBezTo>
                  <a:cubicBezTo>
                    <a:pt x="331177" y="446942"/>
                    <a:pt x="165588" y="223471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83528" y="1943342"/>
              <a:ext cx="729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TP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3870036" y="3140364"/>
              <a:ext cx="1385455" cy="622355"/>
            </a:xfrm>
            <a:custGeom>
              <a:avLst/>
              <a:gdLst>
                <a:gd name="connsiteX0" fmla="*/ 1385455 w 1385455"/>
                <a:gd name="connsiteY0" fmla="*/ 0 h 622355"/>
                <a:gd name="connsiteX1" fmla="*/ 711200 w 1385455"/>
                <a:gd name="connsiteY1" fmla="*/ 618836 h 622355"/>
                <a:gd name="connsiteX2" fmla="*/ 517237 w 1385455"/>
                <a:gd name="connsiteY2" fmla="*/ 258618 h 622355"/>
                <a:gd name="connsiteX3" fmla="*/ 0 w 1385455"/>
                <a:gd name="connsiteY3" fmla="*/ 397163 h 622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455" h="622355">
                  <a:moveTo>
                    <a:pt x="1385455" y="0"/>
                  </a:moveTo>
                  <a:cubicBezTo>
                    <a:pt x="1120679" y="287866"/>
                    <a:pt x="855903" y="575733"/>
                    <a:pt x="711200" y="618836"/>
                  </a:cubicBezTo>
                  <a:cubicBezTo>
                    <a:pt x="566497" y="661939"/>
                    <a:pt x="635770" y="295564"/>
                    <a:pt x="517237" y="258618"/>
                  </a:cubicBezTo>
                  <a:cubicBezTo>
                    <a:pt x="398704" y="221673"/>
                    <a:pt x="199352" y="309418"/>
                    <a:pt x="0" y="397163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20245" y="3366521"/>
              <a:ext cx="540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B0F0"/>
                  </a:solidFill>
                </a:rPr>
                <a:t>VB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5043056" y="1883306"/>
              <a:ext cx="304800" cy="841421"/>
            </a:xfrm>
            <a:custGeom>
              <a:avLst/>
              <a:gdLst>
                <a:gd name="connsiteX0" fmla="*/ 0 w 413911"/>
                <a:gd name="connsiteY0" fmla="*/ 1006100 h 1006100"/>
                <a:gd name="connsiteX1" fmla="*/ 46182 w 413911"/>
                <a:gd name="connsiteY1" fmla="*/ 581228 h 1006100"/>
                <a:gd name="connsiteX2" fmla="*/ 258618 w 413911"/>
                <a:gd name="connsiteY2" fmla="*/ 729009 h 1006100"/>
                <a:gd name="connsiteX3" fmla="*/ 397164 w 413911"/>
                <a:gd name="connsiteY3" fmla="*/ 63991 h 1006100"/>
                <a:gd name="connsiteX4" fmla="*/ 406400 w 413911"/>
                <a:gd name="connsiteY4" fmla="*/ 63991 h 100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911" h="1006100">
                  <a:moveTo>
                    <a:pt x="0" y="1006100"/>
                  </a:moveTo>
                  <a:cubicBezTo>
                    <a:pt x="1539" y="816755"/>
                    <a:pt x="3079" y="627410"/>
                    <a:pt x="46182" y="581228"/>
                  </a:cubicBezTo>
                  <a:cubicBezTo>
                    <a:pt x="89285" y="535046"/>
                    <a:pt x="200121" y="815215"/>
                    <a:pt x="258618" y="729009"/>
                  </a:cubicBezTo>
                  <a:cubicBezTo>
                    <a:pt x="317115" y="642803"/>
                    <a:pt x="372534" y="174827"/>
                    <a:pt x="397164" y="63991"/>
                  </a:cubicBezTo>
                  <a:cubicBezTo>
                    <a:pt x="421794" y="-46845"/>
                    <a:pt x="414097" y="8573"/>
                    <a:pt x="406400" y="63991"/>
                  </a:cubicBezTo>
                </a:path>
              </a:pathLst>
            </a:custGeom>
            <a:noFill/>
            <a:ln w="38100">
              <a:solidFill>
                <a:srgbClr val="92D05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3055" y="1452849"/>
              <a:ext cx="7969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92D050"/>
                  </a:solidFill>
                </a:rPr>
                <a:t>Lam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708073" y="2152073"/>
              <a:ext cx="729672" cy="387927"/>
            </a:xfrm>
            <a:custGeom>
              <a:avLst/>
              <a:gdLst>
                <a:gd name="connsiteX0" fmla="*/ 0 w 729672"/>
                <a:gd name="connsiteY0" fmla="*/ 387927 h 387927"/>
                <a:gd name="connsiteX1" fmla="*/ 221672 w 729672"/>
                <a:gd name="connsiteY1" fmla="*/ 46182 h 387927"/>
                <a:gd name="connsiteX2" fmla="*/ 508000 w 729672"/>
                <a:gd name="connsiteY2" fmla="*/ 350982 h 387927"/>
                <a:gd name="connsiteX3" fmla="*/ 729672 w 729672"/>
                <a:gd name="connsiteY3" fmla="*/ 0 h 38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672" h="387927">
                  <a:moveTo>
                    <a:pt x="0" y="387927"/>
                  </a:moveTo>
                  <a:cubicBezTo>
                    <a:pt x="68502" y="220133"/>
                    <a:pt x="137005" y="52339"/>
                    <a:pt x="221672" y="46182"/>
                  </a:cubicBezTo>
                  <a:cubicBezTo>
                    <a:pt x="306339" y="40025"/>
                    <a:pt x="423333" y="358679"/>
                    <a:pt x="508000" y="350982"/>
                  </a:cubicBezTo>
                  <a:cubicBezTo>
                    <a:pt x="592667" y="343285"/>
                    <a:pt x="661169" y="171642"/>
                    <a:pt x="729672" y="0"/>
                  </a:cubicBezTo>
                </a:path>
              </a:pathLst>
            </a:custGeom>
            <a:noFill/>
            <a:ln w="38100">
              <a:solidFill>
                <a:srgbClr val="FFFF0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1262" y="1804797"/>
              <a:ext cx="5500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FF00"/>
                  </a:solidFill>
                </a:rPr>
                <a:t>AP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-141576" y="4537641"/>
              <a:ext cx="7123641" cy="10316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-150798" y="4738255"/>
              <a:ext cx="71328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Legend: </a:t>
              </a:r>
              <a:r>
                <a:rPr lang="en-US" sz="2400" dirty="0" smtClean="0">
                  <a:solidFill>
                    <a:srgbClr val="FF0000"/>
                  </a:solidFill>
                </a:rPr>
                <a:t>TP – Transverse process; </a:t>
              </a:r>
              <a:r>
                <a:rPr lang="en-US" sz="2400" dirty="0" smtClean="0">
                  <a:solidFill>
                    <a:srgbClr val="00B0F0"/>
                  </a:solidFill>
                </a:rPr>
                <a:t>VB – Vertebral body;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smtClean="0">
                  <a:solidFill>
                    <a:srgbClr val="92D050"/>
                  </a:solidFill>
                </a:rPr>
                <a:t>Lam – Lamina;</a:t>
              </a:r>
              <a:r>
                <a:rPr lang="en-US" sz="2400" dirty="0" smtClean="0">
                  <a:solidFill>
                    <a:srgbClr val="FF0000"/>
                  </a:solidFill>
                </a:rPr>
                <a:t> </a:t>
              </a:r>
              <a:r>
                <a:rPr lang="en-US" sz="2400" dirty="0" smtClean="0">
                  <a:solidFill>
                    <a:srgbClr val="FFFF00"/>
                  </a:solidFill>
                </a:rPr>
                <a:t>AP – Articular process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3437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6" r="33808"/>
          <a:stretch/>
        </p:blipFill>
        <p:spPr>
          <a:xfrm>
            <a:off x="3547971" y="0"/>
            <a:ext cx="4066167" cy="671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03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111973" y="0"/>
            <a:ext cx="7968053" cy="6858000"/>
            <a:chOff x="2111973" y="0"/>
            <a:chExt cx="7968053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973" y="0"/>
              <a:ext cx="7968053" cy="6858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007468" y="1107831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804029" y="1303934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485791" y="3136612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82908" y="3136612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0562" y="5095231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99130" y="4704918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0254" y="403971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P*(9,0)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00046" y="239098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P*(8,0)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01838" y="61071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P*(7,0)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Up Arrow 11"/>
            <p:cNvSpPr/>
            <p:nvPr/>
          </p:nvSpPr>
          <p:spPr>
            <a:xfrm rot="982174">
              <a:off x="6609946" y="788934"/>
              <a:ext cx="337039" cy="2172963"/>
            </a:xfrm>
            <a:prstGeom prst="upArrow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Up Arrow 12"/>
            <p:cNvSpPr/>
            <p:nvPr/>
          </p:nvSpPr>
          <p:spPr>
            <a:xfrm rot="5400000">
              <a:off x="7221813" y="2034202"/>
              <a:ext cx="337039" cy="1826688"/>
            </a:xfrm>
            <a:prstGeom prst="upArrow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/>
            <p:cNvSpPr/>
            <p:nvPr/>
          </p:nvSpPr>
          <p:spPr>
            <a:xfrm rot="17555070">
              <a:off x="5607597" y="1849697"/>
              <a:ext cx="337039" cy="1511545"/>
            </a:xfrm>
            <a:prstGeom prst="upArrow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89135" y="2758930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00B050"/>
                  </a:solidFill>
                </a:rPr>
                <a:t>&lt;AP(8,0)&gt;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00B05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72812" y="1065383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0070C0"/>
                  </a:solidFill>
                </a:rPr>
                <a:t>&lt;SI(8,0)&gt;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0070C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31802" y="2150651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</a:rPr>
                <a:t>&lt;RL(8,0)&gt;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13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11973" y="0"/>
            <a:ext cx="7968053" cy="6858000"/>
            <a:chOff x="2111973" y="0"/>
            <a:chExt cx="7968053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973" y="0"/>
              <a:ext cx="7968053" cy="6858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7007468" y="1107831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804029" y="1303934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485791" y="3136612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82908" y="3136612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30562" y="5095231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99130" y="4704918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10254" y="403971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P*(9,0)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00046" y="239098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P*(8,0)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01838" y="61071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P*(7,0)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" name="Up Arrow 12"/>
            <p:cNvSpPr/>
            <p:nvPr/>
          </p:nvSpPr>
          <p:spPr>
            <a:xfrm rot="982174">
              <a:off x="6609946" y="788934"/>
              <a:ext cx="337039" cy="2172963"/>
            </a:xfrm>
            <a:prstGeom prst="upArrow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/>
            <p:cNvSpPr/>
            <p:nvPr/>
          </p:nvSpPr>
          <p:spPr>
            <a:xfrm rot="5400000">
              <a:off x="7221813" y="2034202"/>
              <a:ext cx="337039" cy="1826688"/>
            </a:xfrm>
            <a:prstGeom prst="upArrow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 Arrow 14"/>
            <p:cNvSpPr/>
            <p:nvPr/>
          </p:nvSpPr>
          <p:spPr>
            <a:xfrm rot="17555070">
              <a:off x="5607597" y="1849697"/>
              <a:ext cx="337039" cy="1511545"/>
            </a:xfrm>
            <a:prstGeom prst="upArrow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158762" y="2758930"/>
              <a:ext cx="2365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00B050"/>
                  </a:solidFill>
                </a:rPr>
                <a:t>&lt;Norm(8,0)&gt;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00B05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72812" y="1065383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0070C0"/>
                  </a:solidFill>
                </a:rPr>
                <a:t>&lt;Ax(8,0)&gt;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0070C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31802" y="2150651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</a:rPr>
                <a:t>&lt;</a:t>
              </a:r>
              <a:r>
                <a:rPr lang="en-US" sz="3200" b="1" dirty="0" err="1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</a:rPr>
                <a:t>Lat</a:t>
              </a:r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</a:rPr>
                <a:t>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734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450123" y="395124"/>
            <a:ext cx="6951784" cy="6858000"/>
            <a:chOff x="2450123" y="395124"/>
            <a:chExt cx="695178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6" r="32416"/>
            <a:stretch/>
          </p:blipFill>
          <p:spPr>
            <a:xfrm>
              <a:off x="2450123" y="395124"/>
              <a:ext cx="3475892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6" r="32416"/>
            <a:stretch/>
          </p:blipFill>
          <p:spPr>
            <a:xfrm>
              <a:off x="5926015" y="395124"/>
              <a:ext cx="3475892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5001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1" t="8590" r="9921" b="8590"/>
          <a:stretch/>
        </p:blipFill>
        <p:spPr>
          <a:xfrm>
            <a:off x="1333500" y="404446"/>
            <a:ext cx="5673970" cy="567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64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919250" y="0"/>
            <a:ext cx="10527600" cy="6858000"/>
            <a:chOff x="1919250" y="0"/>
            <a:chExt cx="105276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3" r="30653"/>
            <a:stretch/>
          </p:blipFill>
          <p:spPr>
            <a:xfrm>
              <a:off x="4552950" y="0"/>
              <a:ext cx="30861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89" r="33489"/>
            <a:stretch/>
          </p:blipFill>
          <p:spPr>
            <a:xfrm>
              <a:off x="1919250" y="0"/>
              <a:ext cx="2633700" cy="6858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7" r="32647"/>
            <a:stretch/>
          </p:blipFill>
          <p:spPr>
            <a:xfrm>
              <a:off x="9665550" y="0"/>
              <a:ext cx="2781300" cy="6858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96" r="36896"/>
            <a:stretch/>
          </p:blipFill>
          <p:spPr>
            <a:xfrm>
              <a:off x="7565250" y="0"/>
              <a:ext cx="21003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8038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3101246" y="76933"/>
            <a:ext cx="15303992" cy="8178067"/>
            <a:chOff x="-3101246" y="76933"/>
            <a:chExt cx="15303992" cy="8178067"/>
          </a:xfrm>
        </p:grpSpPr>
        <p:sp>
          <p:nvSpPr>
            <p:cNvPr id="3" name="Rounded Rectangle 2"/>
            <p:cNvSpPr/>
            <p:nvPr/>
          </p:nvSpPr>
          <p:spPr>
            <a:xfrm>
              <a:off x="-292100" y="76933"/>
              <a:ext cx="12494846" cy="27813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</a:rPr>
                <a:t>Automatic landmark generation (Ch. 4)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58260" y="1107585"/>
              <a:ext cx="3156440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Bone segmentation (4.1)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223726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generation (4.2)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8308241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set repair (4.3)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-302846" y="3307618"/>
              <a:ext cx="12494846" cy="4947382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Scoliosis </a:t>
              </a:r>
              <a:r>
                <a:rPr lang="en-US" sz="4000" dirty="0" smtClean="0">
                  <a:solidFill>
                    <a:schemeClr val="tx1"/>
                  </a:solidFill>
                </a:rPr>
                <a:t>visualization (Ch. </a:t>
              </a:r>
              <a:r>
                <a:rPr lang="en-US" sz="4000" dirty="0">
                  <a:solidFill>
                    <a:schemeClr val="tx1"/>
                  </a:solidFill>
                </a:rPr>
                <a:t>3</a:t>
              </a:r>
              <a:r>
                <a:rPr lang="en-US" sz="4000" dirty="0" smtClean="0">
                  <a:solidFill>
                    <a:schemeClr val="tx1"/>
                  </a:solidFill>
                </a:rPr>
                <a:t>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32017" y="4211270"/>
              <a:ext cx="300892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Healthy-shaped surface and landmarks (3.3)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535365" y="4243264"/>
              <a:ext cx="28184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Thin-plate spline registration (3.4)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8662376" y="4211270"/>
              <a:ext cx="27549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Transverse process locations (3.2)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-3101246" y="536084"/>
              <a:ext cx="1958246" cy="2626215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Tracked ultrasound scan (2.3)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8" name="Right Arrow 27"/>
            <p:cNvSpPr/>
            <p:nvPr/>
          </p:nvSpPr>
          <p:spPr>
            <a:xfrm>
              <a:off x="-1130300" y="1676400"/>
              <a:ext cx="1287094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3314700" y="1676400"/>
              <a:ext cx="907560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7686920" y="1676400"/>
              <a:ext cx="62132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/>
            <p:cNvSpPr/>
            <p:nvPr/>
          </p:nvSpPr>
          <p:spPr>
            <a:xfrm rot="5400000">
              <a:off x="9204705" y="3179289"/>
              <a:ext cx="1670266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3226778" y="4770314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/>
            <p:cNvSpPr/>
            <p:nvPr/>
          </p:nvSpPr>
          <p:spPr>
            <a:xfrm rot="10800000">
              <a:off x="7353789" y="4790828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4535365" y="6475774"/>
              <a:ext cx="291904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Patient-specific 3D surface visualization (3.5)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5400000">
              <a:off x="5602532" y="5886571"/>
              <a:ext cx="78471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767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926400" y="359550"/>
            <a:ext cx="9915600" cy="6858000"/>
            <a:chOff x="-926400" y="359550"/>
            <a:chExt cx="9915600" cy="685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05" r="34405"/>
            <a:stretch/>
          </p:blipFill>
          <p:spPr>
            <a:xfrm>
              <a:off x="1516800" y="359550"/>
              <a:ext cx="2286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r="33333"/>
            <a:stretch/>
          </p:blipFill>
          <p:spPr>
            <a:xfrm>
              <a:off x="-926400" y="359550"/>
              <a:ext cx="2443200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86" r="34786"/>
            <a:stretch/>
          </p:blipFill>
          <p:spPr>
            <a:xfrm>
              <a:off x="6550800" y="359550"/>
              <a:ext cx="2438400" cy="685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3802800" y="359550"/>
              <a:ext cx="29004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3600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63978" y="0"/>
            <a:ext cx="10375866" cy="6858000"/>
            <a:chOff x="563978" y="0"/>
            <a:chExt cx="10375866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4" r="33984"/>
            <a:stretch/>
          </p:blipFill>
          <p:spPr>
            <a:xfrm>
              <a:off x="3141438" y="0"/>
              <a:ext cx="2515846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91" r="33591"/>
            <a:stretch/>
          </p:blipFill>
          <p:spPr>
            <a:xfrm>
              <a:off x="563978" y="0"/>
              <a:ext cx="257746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2" r="33122"/>
            <a:stretch/>
          </p:blipFill>
          <p:spPr>
            <a:xfrm>
              <a:off x="8234744" y="0"/>
              <a:ext cx="27051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0" r="33330"/>
            <a:stretch/>
          </p:blipFill>
          <p:spPr>
            <a:xfrm>
              <a:off x="5562944" y="0"/>
              <a:ext cx="26718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907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86176" y="0"/>
            <a:ext cx="10793722" cy="6858000"/>
            <a:chOff x="386176" y="0"/>
            <a:chExt cx="10793722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8" r="33368"/>
            <a:stretch/>
          </p:blipFill>
          <p:spPr>
            <a:xfrm>
              <a:off x="3105150" y="0"/>
              <a:ext cx="2612574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1" r="32691"/>
            <a:stretch/>
          </p:blipFill>
          <p:spPr>
            <a:xfrm>
              <a:off x="386176" y="0"/>
              <a:ext cx="2718974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4" r="32884"/>
            <a:stretch/>
          </p:blipFill>
          <p:spPr>
            <a:xfrm>
              <a:off x="8436698" y="0"/>
              <a:ext cx="27432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5717724" y="0"/>
              <a:ext cx="29004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7955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867136" y="-9640589"/>
            <a:ext cx="21154664" cy="29060139"/>
            <a:chOff x="829036" y="-9373889"/>
            <a:chExt cx="21154664" cy="29060139"/>
          </a:xfrm>
        </p:grpSpPr>
        <p:sp>
          <p:nvSpPr>
            <p:cNvPr id="25" name="Rectangle 24"/>
            <p:cNvSpPr/>
            <p:nvPr/>
          </p:nvSpPr>
          <p:spPr>
            <a:xfrm>
              <a:off x="829036" y="-9373889"/>
              <a:ext cx="21154664" cy="290601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66022" y="-8823485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Patient #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66022" y="-4782026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2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02427" y="8107699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8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71532" y="14778784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13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51193" y="1933430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3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26" t="14604" r="9113" b="17150"/>
            <a:stretch/>
          </p:blipFill>
          <p:spPr>
            <a:xfrm>
              <a:off x="18356933" y="-4523408"/>
              <a:ext cx="1736711" cy="212979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6" name="TextBox 5"/>
            <p:cNvSpPr txBox="1"/>
            <p:nvPr/>
          </p:nvSpPr>
          <p:spPr>
            <a:xfrm>
              <a:off x="15734508" y="5191751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778309" y="15739063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0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744435" y="10338783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2.5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585221" y="-5088137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&gt;10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620009" y="-186980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7.5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3" r="30653"/>
            <a:stretch/>
          </p:blipFill>
          <p:spPr>
            <a:xfrm>
              <a:off x="8056858" y="-7434628"/>
              <a:ext cx="3086100" cy="68580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89" r="33489"/>
            <a:stretch/>
          </p:blipFill>
          <p:spPr>
            <a:xfrm>
              <a:off x="5423158" y="-7434628"/>
              <a:ext cx="2633700" cy="685800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7" r="32647"/>
            <a:stretch/>
          </p:blipFill>
          <p:spPr>
            <a:xfrm>
              <a:off x="13169458" y="-7434628"/>
              <a:ext cx="2781300" cy="685800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96" r="36896"/>
            <a:stretch/>
          </p:blipFill>
          <p:spPr>
            <a:xfrm>
              <a:off x="11069158" y="-7434628"/>
              <a:ext cx="2100300" cy="6858000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05" r="34405"/>
            <a:stretch/>
          </p:blipFill>
          <p:spPr>
            <a:xfrm>
              <a:off x="8309279" y="-732458"/>
              <a:ext cx="2286000" cy="685800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r="33333"/>
            <a:stretch/>
          </p:blipFill>
          <p:spPr>
            <a:xfrm>
              <a:off x="5866079" y="-732458"/>
              <a:ext cx="2443200" cy="685800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86" r="34786"/>
            <a:stretch/>
          </p:blipFill>
          <p:spPr>
            <a:xfrm>
              <a:off x="13343279" y="-732458"/>
              <a:ext cx="2438400" cy="685800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10595279" y="-732458"/>
              <a:ext cx="2900400" cy="685800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4" r="33984"/>
            <a:stretch/>
          </p:blipFill>
          <p:spPr>
            <a:xfrm>
              <a:off x="8003126" y="6060350"/>
              <a:ext cx="2515846" cy="68580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91" r="33591"/>
            <a:stretch/>
          </p:blipFill>
          <p:spPr>
            <a:xfrm>
              <a:off x="5425666" y="6060350"/>
              <a:ext cx="2577460" cy="6858000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2" r="33122"/>
            <a:stretch/>
          </p:blipFill>
          <p:spPr>
            <a:xfrm>
              <a:off x="13096432" y="6060350"/>
              <a:ext cx="2705100" cy="685800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0" r="33330"/>
            <a:stretch/>
          </p:blipFill>
          <p:spPr>
            <a:xfrm>
              <a:off x="10424632" y="6060350"/>
              <a:ext cx="2671800" cy="6858000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8" r="33368"/>
            <a:stretch/>
          </p:blipFill>
          <p:spPr>
            <a:xfrm>
              <a:off x="8178537" y="12828250"/>
              <a:ext cx="2612574" cy="6858000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1" r="32691"/>
            <a:stretch/>
          </p:blipFill>
          <p:spPr>
            <a:xfrm>
              <a:off x="5459563" y="12828250"/>
              <a:ext cx="2718974" cy="6858000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4" r="32884"/>
            <a:stretch/>
          </p:blipFill>
          <p:spPr>
            <a:xfrm>
              <a:off x="13510085" y="12828250"/>
              <a:ext cx="2743200" cy="6858000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10791111" y="12828250"/>
              <a:ext cx="2900400" cy="6858000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5860144" y="-9354056"/>
              <a:ext cx="4157136" cy="25545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Distance map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637238" y="-9373889"/>
              <a:ext cx="4157136" cy="25545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Ground truth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0800000" flipV="1">
              <a:off x="15032327" y="-8847593"/>
              <a:ext cx="6884243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Registration to</a:t>
              </a:r>
              <a:br>
                <a:rPr lang="en-US" sz="8000" dirty="0" smtClean="0">
                  <a:solidFill>
                    <a:schemeClr val="bg1"/>
                  </a:solidFill>
                </a:rPr>
              </a:br>
              <a:r>
                <a:rPr lang="en-US" sz="8000" dirty="0" smtClean="0">
                  <a:solidFill>
                    <a:schemeClr val="bg1"/>
                  </a:solidFill>
                </a:rPr>
                <a:t> ground-truth distance (mm)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4468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4820900" y="-9563100"/>
            <a:ext cx="7696200" cy="28155900"/>
            <a:chOff x="14820900" y="-9563100"/>
            <a:chExt cx="7696200" cy="28155900"/>
          </a:xfrm>
        </p:grpSpPr>
        <p:sp>
          <p:nvSpPr>
            <p:cNvPr id="9" name="Rectangle 8"/>
            <p:cNvSpPr/>
            <p:nvPr/>
          </p:nvSpPr>
          <p:spPr>
            <a:xfrm>
              <a:off x="14820900" y="-9563100"/>
              <a:ext cx="7696200" cy="28155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26" t="14604" r="9113" b="17150"/>
            <a:stretch/>
          </p:blipFill>
          <p:spPr>
            <a:xfrm>
              <a:off x="18395033" y="-4790108"/>
              <a:ext cx="1736711" cy="212979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3" name="TextBox 2"/>
            <p:cNvSpPr txBox="1"/>
            <p:nvPr/>
          </p:nvSpPr>
          <p:spPr>
            <a:xfrm>
              <a:off x="15772608" y="4925051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5816409" y="15472363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0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782535" y="10072083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2.5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623321" y="-5354837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&gt;10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658109" y="-453680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7.5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10800000" flipV="1">
              <a:off x="15193796" y="-9114293"/>
              <a:ext cx="6637504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Registration to</a:t>
              </a:r>
              <a:br>
                <a:rPr lang="en-US" sz="8000" dirty="0" smtClean="0">
                  <a:solidFill>
                    <a:schemeClr val="bg1"/>
                  </a:solidFill>
                </a:rPr>
              </a:br>
              <a:r>
                <a:rPr lang="en-US" sz="8000" dirty="0" smtClean="0">
                  <a:solidFill>
                    <a:schemeClr val="bg1"/>
                  </a:solidFill>
                </a:rPr>
                <a:t> ground-truth distance (mm)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6581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997960" y="2667000"/>
            <a:ext cx="23657560" cy="6134100"/>
            <a:chOff x="-3997960" y="2667000"/>
            <a:chExt cx="23657560" cy="6134100"/>
          </a:xfrm>
        </p:grpSpPr>
        <p:sp>
          <p:nvSpPr>
            <p:cNvPr id="9" name="Rectangle 8"/>
            <p:cNvSpPr/>
            <p:nvPr/>
          </p:nvSpPr>
          <p:spPr>
            <a:xfrm>
              <a:off x="-3997960" y="2667000"/>
              <a:ext cx="23657560" cy="6134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26" t="14604" r="9113" b="17150"/>
            <a:stretch/>
          </p:blipFill>
          <p:spPr>
            <a:xfrm rot="5400000">
              <a:off x="7117433" y="-3790950"/>
              <a:ext cx="1736711" cy="212979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3" name="TextBox 2"/>
            <p:cNvSpPr txBox="1"/>
            <p:nvPr/>
          </p:nvSpPr>
          <p:spPr>
            <a:xfrm>
              <a:off x="6628102" y="4329379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-3997960" y="4329380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0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15071" y="4329379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2.5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990004" y="4329380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&gt;10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676973" y="4329378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7.5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10800000" flipV="1">
              <a:off x="-1719222" y="3005939"/>
              <a:ext cx="1910008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Registration to</a:t>
              </a:r>
              <a:r>
                <a:rPr lang="en-US" sz="8000" dirty="0">
                  <a:solidFill>
                    <a:schemeClr val="bg1"/>
                  </a:solidFill>
                </a:rPr>
                <a:t> </a:t>
              </a:r>
              <a:r>
                <a:rPr lang="en-US" sz="8000" dirty="0" smtClean="0">
                  <a:solidFill>
                    <a:schemeClr val="bg1"/>
                  </a:solidFill>
                </a:rPr>
                <a:t>ground-truth distance (mm)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3647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101246" y="76933"/>
            <a:ext cx="15303992" cy="8178067"/>
            <a:chOff x="-3101246" y="76933"/>
            <a:chExt cx="15303992" cy="8178067"/>
          </a:xfrm>
        </p:grpSpPr>
        <p:sp>
          <p:nvSpPr>
            <p:cNvPr id="3" name="Rounded Rectangle 2"/>
            <p:cNvSpPr/>
            <p:nvPr/>
          </p:nvSpPr>
          <p:spPr>
            <a:xfrm>
              <a:off x="-292100" y="76933"/>
              <a:ext cx="12494846" cy="27813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</a:rPr>
                <a:t>Automatic landmark generation (Ch. 4)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58260" y="1107585"/>
              <a:ext cx="3156440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Bone segmentation (4.1)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223726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generation (4.2)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308241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set repair (4.3)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-302846" y="3307618"/>
              <a:ext cx="12494846" cy="4947382"/>
            </a:xfrm>
            <a:prstGeom prst="roundRect">
              <a:avLst/>
            </a:prstGeom>
            <a:solidFill>
              <a:srgbClr val="FF6D6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Scoliosis </a:t>
              </a:r>
              <a:r>
                <a:rPr lang="en-US" sz="4000" dirty="0" smtClean="0">
                  <a:solidFill>
                    <a:schemeClr val="tx1"/>
                  </a:solidFill>
                </a:rPr>
                <a:t>visualization (Ch. </a:t>
              </a:r>
              <a:r>
                <a:rPr lang="en-US" sz="4000" dirty="0">
                  <a:solidFill>
                    <a:schemeClr val="tx1"/>
                  </a:solidFill>
                </a:rPr>
                <a:t>3</a:t>
              </a:r>
              <a:r>
                <a:rPr lang="en-US" sz="4000" dirty="0" smtClean="0">
                  <a:solidFill>
                    <a:schemeClr val="tx1"/>
                  </a:solidFill>
                </a:rPr>
                <a:t>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2017" y="4211270"/>
              <a:ext cx="300892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Healthy-shaped surface and landmarks (3.3)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535365" y="4243264"/>
              <a:ext cx="28184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Thin-plate spline registration (3.4)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662376" y="4211270"/>
              <a:ext cx="27549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Transverse process locations (3.2)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-3101246" y="536084"/>
              <a:ext cx="1958246" cy="2626215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Tracked ultrasound scan (2.3)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-1130300" y="1676400"/>
              <a:ext cx="1287094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3314700" y="1676400"/>
              <a:ext cx="907560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7686920" y="1676400"/>
              <a:ext cx="62132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5400000">
              <a:off x="9204705" y="3179289"/>
              <a:ext cx="1670266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3226778" y="4770314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10800000">
              <a:off x="7353789" y="4790828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535365" y="6475774"/>
              <a:ext cx="291904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Patient-specific 3D surface visualization (3.5)</a:t>
              </a:r>
            </a:p>
          </p:txBody>
        </p:sp>
        <p:sp>
          <p:nvSpPr>
            <p:cNvPr id="19" name="Right Arrow 18"/>
            <p:cNvSpPr/>
            <p:nvPr/>
          </p:nvSpPr>
          <p:spPr>
            <a:xfrm rot="5400000">
              <a:off x="5602532" y="5886571"/>
              <a:ext cx="78471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6829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6046" y="1468315"/>
            <a:ext cx="6180992" cy="40005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69726" y="1523229"/>
            <a:ext cx="1793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PLUS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048608" y="2242038"/>
            <a:ext cx="5685690" cy="24530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96108" y="1450730"/>
            <a:ext cx="4004329" cy="40005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01457" y="1523229"/>
            <a:ext cx="1793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3D Slicer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823608" y="2254879"/>
            <a:ext cx="2085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PLUS Server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196171" y="2795261"/>
            <a:ext cx="1576198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Image acquisition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-501827" y="3094888"/>
            <a:ext cx="1938802" cy="121334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</a:rPr>
              <a:t>Tracked ultrasound scan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11440" y="2795259"/>
            <a:ext cx="1576198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Image processing and segmentation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25451" y="2795258"/>
            <a:ext cx="1576198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IGTLink</a:t>
            </a:r>
            <a:r>
              <a:rPr lang="en-US" dirty="0" smtClean="0">
                <a:solidFill>
                  <a:sysClr val="windowText" lastClr="000000"/>
                </a:solidFill>
              </a:rPr>
              <a:t> Server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83387" y="2715984"/>
            <a:ext cx="1278102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IGTLink</a:t>
            </a:r>
            <a:r>
              <a:rPr lang="en-US" dirty="0" smtClean="0">
                <a:solidFill>
                  <a:sysClr val="windowText" lastClr="000000"/>
                </a:solidFill>
              </a:rPr>
              <a:t> Client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210120" y="3015614"/>
            <a:ext cx="1938802" cy="121334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</a:rPr>
              <a:t>Segmentation as label map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436975" y="3534508"/>
            <a:ext cx="759196" cy="369277"/>
          </a:xfrm>
          <a:prstGeom prst="rightArrow">
            <a:avLst>
              <a:gd name="adj1" fmla="val 50000"/>
              <a:gd name="adj2" fmla="val 7142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7622931" y="3534507"/>
            <a:ext cx="860455" cy="369277"/>
          </a:xfrm>
          <a:prstGeom prst="rightArrow">
            <a:avLst>
              <a:gd name="adj1" fmla="val 50000"/>
              <a:gd name="adj2" fmla="val 7857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9761489" y="3516919"/>
            <a:ext cx="448631" cy="369277"/>
          </a:xfrm>
          <a:prstGeom prst="rightArrow">
            <a:avLst>
              <a:gd name="adj1" fmla="val 50000"/>
              <a:gd name="adj2" fmla="val 666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5680638" y="3534507"/>
            <a:ext cx="344814" cy="369277"/>
          </a:xfrm>
          <a:prstGeom prst="rightArrow">
            <a:avLst>
              <a:gd name="adj1" fmla="val 50000"/>
              <a:gd name="adj2" fmla="val 564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3773464" y="3534507"/>
            <a:ext cx="344814" cy="369277"/>
          </a:xfrm>
          <a:prstGeom prst="rightArrow">
            <a:avLst>
              <a:gd name="adj1" fmla="val 50000"/>
              <a:gd name="adj2" fmla="val 564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10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577235" y="-1546554"/>
            <a:ext cx="10374162" cy="15141639"/>
            <a:chOff x="-577235" y="-1546554"/>
            <a:chExt cx="10374162" cy="151416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47" y="-1542214"/>
              <a:ext cx="4000500" cy="3810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97" y="2219543"/>
              <a:ext cx="4000500" cy="381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97" y="5975085"/>
              <a:ext cx="4000500" cy="381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97" y="9785085"/>
              <a:ext cx="4000500" cy="381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380" y="-1542411"/>
              <a:ext cx="4000500" cy="381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427" y="2269857"/>
              <a:ext cx="4000500" cy="3810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427" y="6029543"/>
              <a:ext cx="4000500" cy="381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901" y="9793568"/>
              <a:ext cx="3991592" cy="380151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-577235" y="-1546554"/>
              <a:ext cx="1366898" cy="151416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29529" y="-1546554"/>
              <a:ext cx="1366898" cy="151416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129" y="-32370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a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988" y="3790136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b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847" y="749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653" y="1130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d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59891" y="-32370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e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57750" y="3790136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f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55609" y="749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g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49415" y="1130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h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169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1481958"/>
            <a:ext cx="12001500" cy="4772158"/>
            <a:chOff x="0" y="1481958"/>
            <a:chExt cx="12001500" cy="4772158"/>
          </a:xfrm>
        </p:grpSpPr>
        <p:sp>
          <p:nvSpPr>
            <p:cNvPr id="16" name="Rectangle 15"/>
            <p:cNvSpPr/>
            <p:nvPr/>
          </p:nvSpPr>
          <p:spPr>
            <a:xfrm>
              <a:off x="0" y="5256589"/>
              <a:ext cx="12001500" cy="9975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0" y="1481958"/>
              <a:ext cx="4000500" cy="4579441"/>
              <a:chOff x="0" y="1481958"/>
              <a:chExt cx="4000500" cy="4579441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481958"/>
                <a:ext cx="4000500" cy="38100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000" b="96000" l="2619" r="83810">
                            <a14:foregroundMark x1="27857" y1="17750" x2="27857" y2="17750"/>
                            <a14:foregroundMark x1="37857" y1="27250" x2="37857" y2="27250"/>
                            <a14:foregroundMark x1="35714" y1="59500" x2="35714" y2="59500"/>
                            <a14:foregroundMark x1="42381" y1="67500" x2="42381" y2="67500"/>
                            <a14:foregroundMark x1="45000" y1="75000" x2="45000" y2="75000"/>
                            <a14:foregroundMark x1="43571" y1="86000" x2="43571" y2="86000"/>
                            <a14:foregroundMark x1="37857" y1="91000" x2="37857" y2="9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783772" y="5291958"/>
                <a:ext cx="10211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a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00500" y="1481958"/>
              <a:ext cx="4000500" cy="4593962"/>
              <a:chOff x="4000500" y="1481958"/>
              <a:chExt cx="4000500" cy="459396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50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8" name="Right Arrow 7"/>
              <p:cNvSpPr/>
              <p:nvPr/>
            </p:nvSpPr>
            <p:spPr>
              <a:xfrm>
                <a:off x="4931134" y="3013711"/>
                <a:ext cx="561975" cy="323850"/>
              </a:xfrm>
              <a:prstGeom prst="rightArrow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671558" y="2444116"/>
                <a:ext cx="1971675" cy="36576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653088" y="3541396"/>
                <a:ext cx="1971675" cy="36576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671848" y="2809876"/>
                <a:ext cx="1971675" cy="7315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819485" y="5306479"/>
                <a:ext cx="10211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b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000" b="96000" l="2619" r="83810">
                            <a14:foregroundMark x1="27857" y1="17750" x2="27857" y2="17750"/>
                            <a14:foregroundMark x1="37857" y1="27250" x2="37857" y2="27250"/>
                            <a14:foregroundMark x1="35714" y1="59500" x2="35714" y2="59500"/>
                            <a14:foregroundMark x1="42381" y1="67500" x2="42381" y2="67500"/>
                            <a14:foregroundMark x1="45000" y1="75000" x2="45000" y2="75000"/>
                            <a14:foregroundMark x1="43571" y1="86000" x2="43571" y2="86000"/>
                            <a14:foregroundMark x1="37857" y1="91000" x2="37857" y2="9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500" y="1483324"/>
                <a:ext cx="4000500" cy="3810000"/>
              </a:xfrm>
              <a:prstGeom prst="rect">
                <a:avLst/>
              </a:prstGeom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8000710" y="1481958"/>
              <a:ext cx="4000790" cy="4593962"/>
              <a:chOff x="8000710" y="1481958"/>
              <a:chExt cx="4000790" cy="459396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100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12" name="Right Arrow 11"/>
              <p:cNvSpPr/>
              <p:nvPr/>
            </p:nvSpPr>
            <p:spPr>
              <a:xfrm>
                <a:off x="8695021" y="3562351"/>
                <a:ext cx="561975" cy="323850"/>
              </a:xfrm>
              <a:prstGeom prst="rightArrow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9435735" y="3416653"/>
                <a:ext cx="1971675" cy="15544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9491662" y="3884127"/>
                <a:ext cx="1971675" cy="15544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9454494" y="3571874"/>
                <a:ext cx="1971675" cy="31432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810750" y="5306479"/>
                <a:ext cx="10211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c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000" b="96000" l="2619" r="83810">
                            <a14:foregroundMark x1="27857" y1="17750" x2="27857" y2="17750"/>
                            <a14:foregroundMark x1="37857" y1="27250" x2="37857" y2="27250"/>
                            <a14:foregroundMark x1="35714" y1="59500" x2="35714" y2="59500"/>
                            <a14:foregroundMark x1="42381" y1="67500" x2="42381" y2="67500"/>
                            <a14:foregroundMark x1="45000" y1="75000" x2="45000" y2="75000"/>
                            <a14:foregroundMark x1="43571" y1="86000" x2="43571" y2="86000"/>
                            <a14:foregroundMark x1="37857" y1="91000" x2="37857" y2="9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0710" y="1490117"/>
                <a:ext cx="4000500" cy="381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50859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15914" y="290147"/>
            <a:ext cx="7795854" cy="6858000"/>
            <a:chOff x="4147037" y="0"/>
            <a:chExt cx="779585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2" r="30282"/>
            <a:stretch/>
          </p:blipFill>
          <p:spPr>
            <a:xfrm>
              <a:off x="4147037" y="0"/>
              <a:ext cx="3897926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2" r="30282"/>
            <a:stretch/>
          </p:blipFill>
          <p:spPr>
            <a:xfrm>
              <a:off x="8044963" y="0"/>
              <a:ext cx="389792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93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095750" y="1524000"/>
            <a:ext cx="4000500" cy="3810000"/>
            <a:chOff x="4095750" y="1524000"/>
            <a:chExt cx="4000500" cy="3810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750" y="1524000"/>
              <a:ext cx="4000500" cy="3810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750" y="1524000"/>
              <a:ext cx="40005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654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30566" y="0"/>
            <a:ext cx="5772558" cy="6858000"/>
            <a:chOff x="1630566" y="0"/>
            <a:chExt cx="5772558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74" r="31474"/>
            <a:stretch/>
          </p:blipFill>
          <p:spPr>
            <a:xfrm>
              <a:off x="4788876" y="0"/>
              <a:ext cx="261424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19" r="27619"/>
            <a:stretch/>
          </p:blipFill>
          <p:spPr>
            <a:xfrm>
              <a:off x="1630566" y="0"/>
              <a:ext cx="315831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173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4" r="25994"/>
          <a:stretch/>
        </p:blipFill>
        <p:spPr>
          <a:xfrm>
            <a:off x="4279899" y="0"/>
            <a:ext cx="3632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96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974481" y="228599"/>
            <a:ext cx="9944100" cy="6831623"/>
            <a:chOff x="974481" y="228599"/>
            <a:chExt cx="9944100" cy="683162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5"/>
            <a:stretch/>
          </p:blipFill>
          <p:spPr>
            <a:xfrm>
              <a:off x="974481" y="228599"/>
              <a:ext cx="9944100" cy="683162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2919047" y="2277207"/>
              <a:ext cx="386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2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815861" y="2465017"/>
              <a:ext cx="386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3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2285" y="2611493"/>
              <a:ext cx="386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4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560885" y="2799303"/>
              <a:ext cx="386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5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76347" y="2964679"/>
              <a:ext cx="386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6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54316" y="3156438"/>
              <a:ext cx="3516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7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80493" y="3436880"/>
              <a:ext cx="386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2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58761" y="3637290"/>
              <a:ext cx="386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3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Right Brace 11"/>
            <p:cNvSpPr/>
            <p:nvPr/>
          </p:nvSpPr>
          <p:spPr>
            <a:xfrm>
              <a:off x="4985241" y="4011940"/>
              <a:ext cx="369274" cy="1043637"/>
            </a:xfrm>
            <a:prstGeom prst="rightBrace">
              <a:avLst>
                <a:gd name="adj1" fmla="val 49286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15706" y="4324906"/>
              <a:ext cx="11180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4,5,6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80293" y="4934435"/>
              <a:ext cx="386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7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36179" y="5196045"/>
              <a:ext cx="386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8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65586" y="5550668"/>
              <a:ext cx="386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9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19047" y="1377253"/>
              <a:ext cx="386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1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6227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3"/>
          <p:cNvGrpSpPr/>
          <p:nvPr/>
        </p:nvGrpSpPr>
        <p:grpSpPr>
          <a:xfrm>
            <a:off x="1009561" y="325924"/>
            <a:ext cx="8847287" cy="6628877"/>
            <a:chOff x="1009561" y="325924"/>
            <a:chExt cx="8847287" cy="6628877"/>
          </a:xfrm>
        </p:grpSpPr>
        <p:grpSp>
          <p:nvGrpSpPr>
            <p:cNvPr id="231" name="Group 230"/>
            <p:cNvGrpSpPr/>
            <p:nvPr/>
          </p:nvGrpSpPr>
          <p:grpSpPr>
            <a:xfrm>
              <a:off x="1009561" y="923519"/>
              <a:ext cx="2154008" cy="6031282"/>
              <a:chOff x="1009561" y="923519"/>
              <a:chExt cx="2154008" cy="6031282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1720105" y="1365172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1423896" y="196218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009561" y="319138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1247689" y="3884330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428666" y="443487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190536" y="2640840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473668" y="183368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853334" y="119094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766802" y="4825400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976344" y="5738372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977084" y="92351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885857" y="285515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862050" y="319329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100174" y="237274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940620" y="351190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147804" y="390719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531808" y="432727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982594" y="571845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817553" y="4937971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926321" y="514401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2085814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a</a:t>
                </a:r>
                <a:endParaRPr lang="en-US" sz="4400" b="1" dirty="0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4275442" y="325924"/>
              <a:ext cx="2450624" cy="6628877"/>
              <a:chOff x="4275442" y="325924"/>
              <a:chExt cx="2450624" cy="6628877"/>
            </a:xfrm>
          </p:grpSpPr>
          <p:sp>
            <p:nvSpPr>
              <p:cNvPr id="76" name="5-Point Star 75"/>
              <p:cNvSpPr/>
              <p:nvPr/>
            </p:nvSpPr>
            <p:spPr>
              <a:xfrm>
                <a:off x="5305535" y="1979917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5-Point Star 76"/>
              <p:cNvSpPr/>
              <p:nvPr/>
            </p:nvSpPr>
            <p:spPr>
              <a:xfrm>
                <a:off x="5511436" y="4570122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 rot="1653491">
                <a:off x="4275442" y="325924"/>
                <a:ext cx="2016395" cy="339005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 rot="20427859">
                <a:off x="4505605" y="3357003"/>
                <a:ext cx="2220461" cy="29074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5150799" y="127565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4854590" y="187266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4440255" y="310186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4678383" y="379481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4859360" y="434535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4621230" y="255132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5904362" y="174416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6284028" y="110143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5197496" y="473588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5407038" y="564885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5407778" y="834002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5316551" y="276563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5292744" y="310377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5530868" y="228323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5371314" y="342238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5578498" y="381767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5962502" y="423775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6413288" y="562893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6248247" y="4848454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5357015" y="5054496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extBox 228"/>
              <p:cNvSpPr txBox="1"/>
              <p:nvPr/>
            </p:nvSpPr>
            <p:spPr>
              <a:xfrm>
                <a:off x="5283639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/>
                  <a:t>b</a:t>
                </a:r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7702840" y="903603"/>
              <a:ext cx="2154008" cy="6051197"/>
              <a:chOff x="7702840" y="903603"/>
              <a:chExt cx="2154008" cy="6051197"/>
            </a:xfrm>
          </p:grpSpPr>
          <p:cxnSp>
            <p:nvCxnSpPr>
              <p:cNvPr id="110" name="Straight Connector 109"/>
              <p:cNvCxnSpPr/>
              <p:nvPr/>
            </p:nvCxnSpPr>
            <p:spPr>
              <a:xfrm flipV="1">
                <a:off x="8752351" y="992661"/>
                <a:ext cx="9525" cy="4838699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Oval 161"/>
              <p:cNvSpPr/>
              <p:nvPr/>
            </p:nvSpPr>
            <p:spPr>
              <a:xfrm>
                <a:off x="8413384" y="1345256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8117175" y="194226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7702840" y="317146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7940968" y="386441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121945" y="441495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7883815" y="262092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9166947" y="181376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9546613" y="117103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8460081" y="480548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8669623" y="5718456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8670363" y="90360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8579136" y="283523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555329" y="3173374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8793453" y="235283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8633899" y="3491987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8841083" y="3887274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9225087" y="430736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9675873" y="569854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9510832" y="491805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8619600" y="5124097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8779093" y="6185359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c</a:t>
                </a:r>
                <a:endParaRPr lang="en-US" sz="4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5248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/>
          <p:cNvSpPr/>
          <p:nvPr/>
        </p:nvSpPr>
        <p:spPr>
          <a:xfrm>
            <a:off x="1720105" y="1365172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423896" y="1962185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09561" y="3191385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247689" y="3884330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428666" y="4434875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190536" y="2640840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473668" y="1833682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853334" y="1190949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766802" y="4825400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976344" y="5738372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977084" y="923519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885857" y="2855155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862050" y="3193290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100174" y="2372749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940620" y="3511903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147804" y="3907190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531808" y="4327276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982594" y="5718456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817553" y="4937971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926321" y="5144013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/>
          <p:cNvGrpSpPr/>
          <p:nvPr/>
        </p:nvGrpSpPr>
        <p:grpSpPr>
          <a:xfrm>
            <a:off x="4214065" y="1112244"/>
            <a:ext cx="7101537" cy="1855294"/>
            <a:chOff x="4241802" y="1121883"/>
            <a:chExt cx="7101537" cy="1855294"/>
          </a:xfrm>
        </p:grpSpPr>
        <p:grpSp>
          <p:nvGrpSpPr>
            <p:cNvPr id="117" name="Group 116"/>
            <p:cNvGrpSpPr/>
            <p:nvPr/>
          </p:nvGrpSpPr>
          <p:grpSpPr>
            <a:xfrm>
              <a:off x="6458293" y="1124700"/>
              <a:ext cx="2488274" cy="1852477"/>
              <a:chOff x="6879616" y="1216318"/>
              <a:chExt cx="2488274" cy="1852477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7839140" y="1537771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7542931" y="213478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7309571" y="281343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8592703" y="2006281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972369" y="136354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8219209" y="254534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5-Point Star 98"/>
              <p:cNvSpPr/>
              <p:nvPr/>
            </p:nvSpPr>
            <p:spPr>
              <a:xfrm>
                <a:off x="8400184" y="1572420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5-Point Star 99"/>
              <p:cNvSpPr/>
              <p:nvPr/>
            </p:nvSpPr>
            <p:spPr>
              <a:xfrm>
                <a:off x="7612847" y="2431767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7612847" y="1216318"/>
                <a:ext cx="1755043" cy="101544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6879616" y="2134784"/>
                <a:ext cx="1713087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4241802" y="1121883"/>
              <a:ext cx="1863227" cy="1769388"/>
              <a:chOff x="4241802" y="1121883"/>
              <a:chExt cx="1863227" cy="1769388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4425595" y="1190949"/>
                <a:ext cx="1610413" cy="1632110"/>
                <a:chOff x="3822426" y="3234233"/>
                <a:chExt cx="1610413" cy="1632110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4118635" y="3675886"/>
                  <a:ext cx="180975" cy="18288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3822426" y="4272899"/>
                  <a:ext cx="180975" cy="18288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4872198" y="4144396"/>
                  <a:ext cx="180975" cy="182880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5251864" y="3501663"/>
                  <a:ext cx="180975" cy="182880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4375614" y="3234233"/>
                  <a:ext cx="180975" cy="18288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4498704" y="4683463"/>
                  <a:ext cx="180975" cy="182880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7" name="5-Point Star 96"/>
              <p:cNvSpPr/>
              <p:nvPr/>
            </p:nvSpPr>
            <p:spPr>
              <a:xfrm>
                <a:off x="5046056" y="1373829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5-Point Star 97"/>
              <p:cNvSpPr/>
              <p:nvPr/>
            </p:nvSpPr>
            <p:spPr>
              <a:xfrm>
                <a:off x="5098346" y="2224518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rot="21263018">
                <a:off x="4439107" y="1121883"/>
                <a:ext cx="1665922" cy="84909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241802" y="1957260"/>
                <a:ext cx="1613231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9530902" y="1146107"/>
              <a:ext cx="1812437" cy="1808697"/>
              <a:chOff x="9674713" y="1458379"/>
              <a:chExt cx="1812437" cy="1808697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10401234" y="150474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0105025" y="210175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9871665" y="278041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11154797" y="197325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10566986" y="299472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10781303" y="251232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5-Point Star 111"/>
              <p:cNvSpPr/>
              <p:nvPr/>
            </p:nvSpPr>
            <p:spPr>
              <a:xfrm>
                <a:off x="10399525" y="1816554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5-Point Star 112"/>
              <p:cNvSpPr/>
              <p:nvPr/>
            </p:nvSpPr>
            <p:spPr>
              <a:xfrm>
                <a:off x="10427935" y="2615598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9775668" y="1458379"/>
                <a:ext cx="1711482" cy="94988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9674713" y="2420372"/>
                <a:ext cx="1661059" cy="84670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4140995" y="3645897"/>
            <a:ext cx="7013024" cy="2275355"/>
            <a:chOff x="4140995" y="3645897"/>
            <a:chExt cx="7013024" cy="2275355"/>
          </a:xfrm>
        </p:grpSpPr>
        <p:grpSp>
          <p:nvGrpSpPr>
            <p:cNvPr id="162" name="Group 161"/>
            <p:cNvGrpSpPr/>
            <p:nvPr/>
          </p:nvGrpSpPr>
          <p:grpSpPr>
            <a:xfrm>
              <a:off x="4140995" y="3645897"/>
              <a:ext cx="1907719" cy="2183915"/>
              <a:chOff x="5052739" y="3413911"/>
              <a:chExt cx="1907719" cy="2183915"/>
            </a:xfrm>
          </p:grpSpPr>
          <p:sp>
            <p:nvSpPr>
              <p:cNvPr id="126" name="Diamond 125"/>
              <p:cNvSpPr/>
              <p:nvPr/>
            </p:nvSpPr>
            <p:spPr>
              <a:xfrm>
                <a:off x="5582308" y="3924963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Diamond 126"/>
              <p:cNvSpPr/>
              <p:nvPr/>
            </p:nvSpPr>
            <p:spPr>
              <a:xfrm>
                <a:off x="5286099" y="4521976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5052739" y="5200631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Diamond 128"/>
              <p:cNvSpPr/>
              <p:nvPr/>
            </p:nvSpPr>
            <p:spPr>
              <a:xfrm>
                <a:off x="6335871" y="4393473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Diamond 129"/>
              <p:cNvSpPr/>
              <p:nvPr/>
            </p:nvSpPr>
            <p:spPr>
              <a:xfrm>
                <a:off x="6715537" y="3750740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Diamond 130"/>
              <p:cNvSpPr/>
              <p:nvPr/>
            </p:nvSpPr>
            <p:spPr>
              <a:xfrm>
                <a:off x="5839287" y="3483310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5748060" y="541494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Diamond 132"/>
              <p:cNvSpPr/>
              <p:nvPr/>
            </p:nvSpPr>
            <p:spPr>
              <a:xfrm>
                <a:off x="5962377" y="4932540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5-Point Star 149"/>
              <p:cNvSpPr/>
              <p:nvPr/>
            </p:nvSpPr>
            <p:spPr>
              <a:xfrm>
                <a:off x="5860876" y="3697203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5-Point Star 150"/>
              <p:cNvSpPr/>
              <p:nvPr/>
            </p:nvSpPr>
            <p:spPr>
              <a:xfrm>
                <a:off x="5913166" y="4547892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 rot="21263018">
                <a:off x="5294536" y="3413911"/>
                <a:ext cx="1665922" cy="84909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5097231" y="4249288"/>
                <a:ext cx="1613231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>
              <a:off x="6336679" y="3693424"/>
              <a:ext cx="2488274" cy="2114516"/>
              <a:chOff x="6821956" y="3638573"/>
              <a:chExt cx="2488274" cy="2114516"/>
            </a:xfrm>
          </p:grpSpPr>
          <p:sp>
            <p:nvSpPr>
              <p:cNvPr id="134" name="Diamond 133"/>
              <p:cNvSpPr/>
              <p:nvPr/>
            </p:nvSpPr>
            <p:spPr>
              <a:xfrm>
                <a:off x="7764834" y="4080226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Diamond 134"/>
              <p:cNvSpPr/>
              <p:nvPr/>
            </p:nvSpPr>
            <p:spPr>
              <a:xfrm>
                <a:off x="7468625" y="4677239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Diamond 135"/>
              <p:cNvSpPr/>
              <p:nvPr/>
            </p:nvSpPr>
            <p:spPr>
              <a:xfrm>
                <a:off x="7235265" y="5355894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Diamond 136"/>
              <p:cNvSpPr/>
              <p:nvPr/>
            </p:nvSpPr>
            <p:spPr>
              <a:xfrm>
                <a:off x="8518397" y="4548736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Diamond 137"/>
              <p:cNvSpPr/>
              <p:nvPr/>
            </p:nvSpPr>
            <p:spPr>
              <a:xfrm>
                <a:off x="8898063" y="3906003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021813" y="363857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7930586" y="557020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Diamond 140"/>
              <p:cNvSpPr/>
              <p:nvPr/>
            </p:nvSpPr>
            <p:spPr>
              <a:xfrm>
                <a:off x="8144903" y="5087803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5-Point Star 153"/>
              <p:cNvSpPr/>
              <p:nvPr/>
            </p:nvSpPr>
            <p:spPr>
              <a:xfrm>
                <a:off x="8352360" y="4051757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5-Point Star 154"/>
              <p:cNvSpPr/>
              <p:nvPr/>
            </p:nvSpPr>
            <p:spPr>
              <a:xfrm>
                <a:off x="7565023" y="4911104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555187" y="3753426"/>
                <a:ext cx="1755043" cy="101544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6821956" y="4671892"/>
                <a:ext cx="1713087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9122901" y="3749678"/>
              <a:ext cx="2031118" cy="2171574"/>
              <a:chOff x="9564050" y="3749678"/>
              <a:chExt cx="2031118" cy="2171574"/>
            </a:xfrm>
          </p:grpSpPr>
          <p:sp>
            <p:nvSpPr>
              <p:cNvPr id="142" name="Diamond 141"/>
              <p:cNvSpPr/>
              <p:nvPr/>
            </p:nvSpPr>
            <p:spPr>
              <a:xfrm>
                <a:off x="10280964" y="4191331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Diamond 142"/>
              <p:cNvSpPr/>
              <p:nvPr/>
            </p:nvSpPr>
            <p:spPr>
              <a:xfrm>
                <a:off x="9984755" y="4788344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Diamond 143"/>
              <p:cNvSpPr/>
              <p:nvPr/>
            </p:nvSpPr>
            <p:spPr>
              <a:xfrm>
                <a:off x="9751395" y="5466999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Diamond 144"/>
              <p:cNvSpPr/>
              <p:nvPr/>
            </p:nvSpPr>
            <p:spPr>
              <a:xfrm>
                <a:off x="11034527" y="4659841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11414193" y="401710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10537943" y="374967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Diamond 147"/>
              <p:cNvSpPr/>
              <p:nvPr/>
            </p:nvSpPr>
            <p:spPr>
              <a:xfrm>
                <a:off x="10446716" y="5681314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Diamond 148"/>
              <p:cNvSpPr/>
              <p:nvPr/>
            </p:nvSpPr>
            <p:spPr>
              <a:xfrm>
                <a:off x="10661033" y="5198908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5-Point Star 157"/>
              <p:cNvSpPr/>
              <p:nvPr/>
            </p:nvSpPr>
            <p:spPr>
              <a:xfrm>
                <a:off x="10264357" y="4472412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5-Point Star 158"/>
              <p:cNvSpPr/>
              <p:nvPr/>
            </p:nvSpPr>
            <p:spPr>
              <a:xfrm>
                <a:off x="10292767" y="5271456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9665005" y="4112555"/>
                <a:ext cx="1711482" cy="94988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9564050" y="5074548"/>
                <a:ext cx="1661059" cy="84670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6322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482861" y="547210"/>
            <a:ext cx="9660427" cy="6407591"/>
            <a:chOff x="1482861" y="547210"/>
            <a:chExt cx="9660427" cy="6407591"/>
          </a:xfrm>
        </p:grpSpPr>
        <p:grpSp>
          <p:nvGrpSpPr>
            <p:cNvPr id="18" name="Group 17"/>
            <p:cNvGrpSpPr/>
            <p:nvPr/>
          </p:nvGrpSpPr>
          <p:grpSpPr>
            <a:xfrm>
              <a:off x="1482861" y="685800"/>
              <a:ext cx="1515667" cy="6269001"/>
              <a:chOff x="1482861" y="685800"/>
              <a:chExt cx="1515667" cy="6269001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802729" y="1961655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Diamond 4"/>
              <p:cNvSpPr/>
              <p:nvPr/>
            </p:nvSpPr>
            <p:spPr>
              <a:xfrm>
                <a:off x="2190568" y="3463325"/>
                <a:ext cx="411480" cy="4114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221834" y="4843368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983704" y="685800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559970" y="5748387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Diamond 22"/>
              <p:cNvSpPr/>
              <p:nvPr/>
            </p:nvSpPr>
            <p:spPr>
              <a:xfrm>
                <a:off x="1482861" y="3220082"/>
                <a:ext cx="411480" cy="4114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085814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a</a:t>
                </a:r>
                <a:endParaRPr lang="en-US" sz="4400" b="1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2762698" y="630620"/>
              <a:ext cx="4812104" cy="6324181"/>
              <a:chOff x="2762698" y="630620"/>
              <a:chExt cx="4812104" cy="6324181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4935331" y="1906475"/>
                <a:ext cx="411480" cy="4114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Diamond 50"/>
              <p:cNvSpPr/>
              <p:nvPr/>
            </p:nvSpPr>
            <p:spPr>
              <a:xfrm>
                <a:off x="5323170" y="3408145"/>
                <a:ext cx="411480" cy="4114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354436" y="4788188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116306" y="630620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692572" y="5693207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Diamond 54"/>
              <p:cNvSpPr/>
              <p:nvPr/>
            </p:nvSpPr>
            <p:spPr>
              <a:xfrm>
                <a:off x="4615463" y="3164902"/>
                <a:ext cx="411480" cy="4114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flipH="1">
                <a:off x="4810125" y="2112215"/>
                <a:ext cx="324072" cy="128821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314950" y="828675"/>
                <a:ext cx="209550" cy="28098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Arc 8"/>
              <p:cNvSpPr/>
              <p:nvPr/>
            </p:nvSpPr>
            <p:spPr>
              <a:xfrm rot="6768355">
                <a:off x="4562764" y="1645083"/>
                <a:ext cx="1265444" cy="1343025"/>
              </a:xfrm>
              <a:prstGeom prst="arc">
                <a:avLst>
                  <a:gd name="adj1" fmla="val 1869022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762698" y="2167395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Candidate direction</a:t>
                </a:r>
                <a:endParaRPr lang="en-US" sz="2800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031627" y="1698075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Reference direction</a:t>
                </a:r>
                <a:endParaRPr lang="en-US" sz="2800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283639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/>
                  <a:t>b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658677" y="547210"/>
              <a:ext cx="4484611" cy="6407590"/>
              <a:chOff x="6658677" y="547210"/>
              <a:chExt cx="4484611" cy="6407590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8508501" y="1823065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Diamond 56"/>
              <p:cNvSpPr/>
              <p:nvPr/>
            </p:nvSpPr>
            <p:spPr>
              <a:xfrm>
                <a:off x="8896340" y="3324735"/>
                <a:ext cx="411480" cy="4114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8927606" y="4704778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8689476" y="547210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9265742" y="5609797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Diamond 60"/>
              <p:cNvSpPr/>
              <p:nvPr/>
            </p:nvSpPr>
            <p:spPr>
              <a:xfrm>
                <a:off x="8188633" y="3081492"/>
                <a:ext cx="411480" cy="4114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/>
              <p:cNvCxnSpPr/>
              <p:nvPr/>
            </p:nvCxnSpPr>
            <p:spPr>
              <a:xfrm>
                <a:off x="8362950" y="3295650"/>
                <a:ext cx="752475" cy="2286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8747192" y="2030522"/>
                <a:ext cx="386154" cy="287999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Arc 29"/>
              <p:cNvSpPr/>
              <p:nvPr/>
            </p:nvSpPr>
            <p:spPr>
              <a:xfrm rot="14518637">
                <a:off x="8468234" y="2821459"/>
                <a:ext cx="1265444" cy="1343025"/>
              </a:xfrm>
              <a:prstGeom prst="arc">
                <a:avLst>
                  <a:gd name="adj1" fmla="val 18834822"/>
                  <a:gd name="adj2" fmla="val 236423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658677" y="3348350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Candidate direction</a:t>
                </a:r>
                <a:endParaRPr lang="en-US" sz="2800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600113" y="3794753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Reference direction</a:t>
                </a:r>
                <a:endParaRPr lang="en-US" sz="2800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779093" y="6185359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c</a:t>
                </a:r>
                <a:endParaRPr lang="en-US" sz="4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72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6" r="25826"/>
          <a:stretch/>
        </p:blipFill>
        <p:spPr>
          <a:xfrm>
            <a:off x="4279899" y="0"/>
            <a:ext cx="3657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19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265093" y="-6658900"/>
            <a:ext cx="12130108" cy="13716000"/>
            <a:chOff x="265093" y="-6658900"/>
            <a:chExt cx="12130108" cy="13716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35" r="34291"/>
            <a:stretch/>
          </p:blipFill>
          <p:spPr>
            <a:xfrm>
              <a:off x="265093" y="199100"/>
              <a:ext cx="3219602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53" r="36451"/>
            <a:stretch/>
          </p:blipFill>
          <p:spPr>
            <a:xfrm>
              <a:off x="3484695" y="199100"/>
              <a:ext cx="2945002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8" r="35720"/>
            <a:stretch/>
          </p:blipFill>
          <p:spPr>
            <a:xfrm>
              <a:off x="6414597" y="199100"/>
              <a:ext cx="2975202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97" r="34797"/>
            <a:stretch/>
          </p:blipFill>
          <p:spPr>
            <a:xfrm>
              <a:off x="9389799" y="199100"/>
              <a:ext cx="3005402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25" r="34001"/>
            <a:stretch/>
          </p:blipFill>
          <p:spPr>
            <a:xfrm>
              <a:off x="265093" y="-6658900"/>
              <a:ext cx="3219602" cy="685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86" r="36019"/>
            <a:stretch/>
          </p:blipFill>
          <p:spPr>
            <a:xfrm>
              <a:off x="3484695" y="-6658900"/>
              <a:ext cx="2945002" cy="6858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19" r="35880"/>
            <a:stretch/>
          </p:blipFill>
          <p:spPr>
            <a:xfrm>
              <a:off x="6414597" y="-6658900"/>
              <a:ext cx="2975202" cy="6858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86" r="34507"/>
            <a:stretch/>
          </p:blipFill>
          <p:spPr>
            <a:xfrm>
              <a:off x="9389799" y="-6658900"/>
              <a:ext cx="3005402" cy="6858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008893" y="-79011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a</a:t>
              </a:r>
              <a:endParaRPr lang="en-US" sz="4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34590" y="-782103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b</a:t>
              </a:r>
              <a:endParaRPr lang="en-US" sz="40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53791" y="-782103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c</a:t>
              </a:r>
              <a:endParaRPr lang="en-US" sz="40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62542" y="-79011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d</a:t>
              </a:r>
              <a:endParaRPr lang="en-US" sz="40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08893" y="6017839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e</a:t>
              </a:r>
              <a:endParaRPr lang="en-US" sz="40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34590" y="6025848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f</a:t>
              </a:r>
              <a:endParaRPr lang="en-US" sz="40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053791" y="6025848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g</a:t>
              </a:r>
              <a:endParaRPr lang="en-US" sz="40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062542" y="6017839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h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45757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-47974" y="-181900"/>
            <a:ext cx="12126564" cy="6858000"/>
            <a:chOff x="265093" y="7057100"/>
            <a:chExt cx="12126564" cy="6858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57" r="34857"/>
            <a:stretch/>
          </p:blipFill>
          <p:spPr>
            <a:xfrm>
              <a:off x="265093" y="7057100"/>
              <a:ext cx="2993602" cy="6858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08" r="34808"/>
            <a:stretch/>
          </p:blipFill>
          <p:spPr>
            <a:xfrm>
              <a:off x="3257550" y="7057100"/>
              <a:ext cx="3002992" cy="6858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17" r="33505"/>
            <a:stretch/>
          </p:blipFill>
          <p:spPr>
            <a:xfrm>
              <a:off x="6260542" y="7057100"/>
              <a:ext cx="3131108" cy="6858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22" r="34002"/>
            <a:stretch/>
          </p:blipFill>
          <p:spPr>
            <a:xfrm>
              <a:off x="9359599" y="7057100"/>
              <a:ext cx="3032058" cy="6858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22197" y="12991513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a</a:t>
              </a:r>
              <a:endParaRPr lang="en-US" sz="40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47894" y="1299952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b</a:t>
              </a:r>
              <a:endParaRPr lang="en-US" sz="40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67095" y="1299952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c</a:t>
              </a:r>
              <a:endParaRPr lang="en-US" sz="40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875846" y="12991513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d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81876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-1117732" y="-285343"/>
            <a:ext cx="12644093" cy="8220836"/>
            <a:chOff x="-1117732" y="-285343"/>
            <a:chExt cx="12644093" cy="82208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621" y="-105508"/>
              <a:ext cx="7093696" cy="6858000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4554415" y="6013938"/>
              <a:ext cx="1925516" cy="527541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3587262" y="3050931"/>
              <a:ext cx="1565763" cy="58761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 rot="13416556">
              <a:off x="5848061" y="3021616"/>
              <a:ext cx="5678300" cy="4913877"/>
            </a:xfrm>
            <a:prstGeom prst="arc">
              <a:avLst>
                <a:gd name="adj1" fmla="val 18210348"/>
                <a:gd name="adj2" fmla="val 20763650"/>
              </a:avLst>
            </a:prstGeom>
            <a:ln w="57150">
              <a:solidFill>
                <a:srgbClr val="00B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3613638" y="868974"/>
              <a:ext cx="1903535" cy="61692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 rot="3068257">
              <a:off x="-1132417" y="-270658"/>
              <a:ext cx="5474643" cy="5445273"/>
            </a:xfrm>
            <a:prstGeom prst="arc">
              <a:avLst>
                <a:gd name="adj1" fmla="val 17119040"/>
                <a:gd name="adj2" fmla="val 19567190"/>
              </a:avLst>
            </a:prstGeom>
            <a:ln w="571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95926" y="1871189"/>
              <a:ext cx="165735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B0F0"/>
                  </a:solidFill>
                </a:rPr>
                <a:t>A</a:t>
              </a:r>
              <a:r>
                <a:rPr lang="en-US" sz="3200" dirty="0" smtClean="0">
                  <a:solidFill>
                    <a:srgbClr val="00B0F0"/>
                  </a:solidFill>
                </a:rPr>
                <a:t>pical </a:t>
              </a:r>
              <a:r>
                <a:rPr lang="en-US" sz="3200" dirty="0">
                  <a:solidFill>
                    <a:srgbClr val="00B0F0"/>
                  </a:solidFill>
                </a:rPr>
                <a:t>V</a:t>
              </a:r>
              <a:r>
                <a:rPr lang="en-US" sz="3200" dirty="0" smtClean="0">
                  <a:solidFill>
                    <a:srgbClr val="00B0F0"/>
                  </a:solidFill>
                </a:rPr>
                <a:t>ertebra</a:t>
              </a:r>
              <a:endParaRPr lang="en-US" sz="3200" dirty="0">
                <a:solidFill>
                  <a:srgbClr val="00B0F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11817" y="1640332"/>
              <a:ext cx="165735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0000"/>
                  </a:solidFill>
                </a:rPr>
                <a:t>Cobb Angle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47339" y="4475960"/>
              <a:ext cx="217099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00B050"/>
                  </a:solidFill>
                </a:rPr>
                <a:t>Secondary Curvature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24546" y="2548143"/>
              <a:ext cx="185170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FF00"/>
                  </a:solidFill>
                </a:rPr>
                <a:t>End Vertebrae</a:t>
              </a:r>
              <a:endParaRPr lang="en-US" sz="3200" dirty="0">
                <a:solidFill>
                  <a:srgbClr val="FFFF00"/>
                </a:solidFill>
              </a:endParaRPr>
            </a:p>
          </p:txBody>
        </p:sp>
        <p:sp>
          <p:nvSpPr>
            <p:cNvPr id="22" name="Left Arrow 21"/>
            <p:cNvSpPr/>
            <p:nvPr/>
          </p:nvSpPr>
          <p:spPr>
            <a:xfrm>
              <a:off x="5442437" y="2312378"/>
              <a:ext cx="382439" cy="235766"/>
            </a:xfrm>
            <a:prstGeom prst="lef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5362575" y="1162050"/>
              <a:ext cx="2200275" cy="1285875"/>
            </a:xfrm>
            <a:custGeom>
              <a:avLst/>
              <a:gdLst>
                <a:gd name="connsiteX0" fmla="*/ 2200275 w 2200275"/>
                <a:gd name="connsiteY0" fmla="*/ 1285875 h 1285875"/>
                <a:gd name="connsiteX1" fmla="*/ 1333500 w 2200275"/>
                <a:gd name="connsiteY1" fmla="*/ 390525 h 1285875"/>
                <a:gd name="connsiteX2" fmla="*/ 895350 w 2200275"/>
                <a:gd name="connsiteY2" fmla="*/ 666750 h 1285875"/>
                <a:gd name="connsiteX3" fmla="*/ 0 w 2200275"/>
                <a:gd name="connsiteY3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0275" h="1285875">
                  <a:moveTo>
                    <a:pt x="2200275" y="1285875"/>
                  </a:moveTo>
                  <a:cubicBezTo>
                    <a:pt x="1875631" y="889793"/>
                    <a:pt x="1550987" y="493712"/>
                    <a:pt x="1333500" y="390525"/>
                  </a:cubicBezTo>
                  <a:cubicBezTo>
                    <a:pt x="1116012" y="287337"/>
                    <a:pt x="1117600" y="731837"/>
                    <a:pt x="895350" y="666750"/>
                  </a:cubicBezTo>
                  <a:cubicBezTo>
                    <a:pt x="673100" y="601663"/>
                    <a:pt x="138112" y="120650"/>
                    <a:pt x="0" y="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  <a:headEnd type="none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5200650" y="3124200"/>
              <a:ext cx="1457325" cy="375009"/>
            </a:xfrm>
            <a:custGeom>
              <a:avLst/>
              <a:gdLst>
                <a:gd name="connsiteX0" fmla="*/ 1457325 w 1457325"/>
                <a:gd name="connsiteY0" fmla="*/ 0 h 375009"/>
                <a:gd name="connsiteX1" fmla="*/ 609600 w 1457325"/>
                <a:gd name="connsiteY1" fmla="*/ 85725 h 375009"/>
                <a:gd name="connsiteX2" fmla="*/ 838200 w 1457325"/>
                <a:gd name="connsiteY2" fmla="*/ 361950 h 375009"/>
                <a:gd name="connsiteX3" fmla="*/ 0 w 1457325"/>
                <a:gd name="connsiteY3" fmla="*/ 304800 h 375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7325" h="375009">
                  <a:moveTo>
                    <a:pt x="1457325" y="0"/>
                  </a:moveTo>
                  <a:cubicBezTo>
                    <a:pt x="1085056" y="12700"/>
                    <a:pt x="712787" y="25400"/>
                    <a:pt x="609600" y="85725"/>
                  </a:cubicBezTo>
                  <a:cubicBezTo>
                    <a:pt x="506413" y="146050"/>
                    <a:pt x="939800" y="325438"/>
                    <a:pt x="838200" y="361950"/>
                  </a:cubicBezTo>
                  <a:cubicBezTo>
                    <a:pt x="736600" y="398462"/>
                    <a:pt x="368300" y="351631"/>
                    <a:pt x="0" y="30480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5158783" y="3644455"/>
              <a:ext cx="1565763" cy="58761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146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000595" y="1335314"/>
            <a:ext cx="15576808" cy="5522686"/>
            <a:chOff x="-1000595" y="1335314"/>
            <a:chExt cx="15576808" cy="55226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86" t="30909" r="18286" b="4074"/>
            <a:stretch/>
          </p:blipFill>
          <p:spPr>
            <a:xfrm>
              <a:off x="-1000595" y="1335314"/>
              <a:ext cx="3928852" cy="49088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6" t="28237" r="18483"/>
            <a:stretch/>
          </p:blipFill>
          <p:spPr>
            <a:xfrm>
              <a:off x="6698297" y="1335314"/>
              <a:ext cx="3776689" cy="490881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6" t="28233" r="12636"/>
            <a:stretch/>
          </p:blipFill>
          <p:spPr>
            <a:xfrm>
              <a:off x="10468337" y="1335314"/>
              <a:ext cx="4107876" cy="492173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09" t="28333" r="15709"/>
            <a:stretch/>
          </p:blipFill>
          <p:spPr>
            <a:xfrm>
              <a:off x="2928257" y="1335314"/>
              <a:ext cx="3770040" cy="49149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-1000595" y="6244124"/>
              <a:ext cx="15576808" cy="613876"/>
            </a:xfrm>
            <a:prstGeom prst="rect">
              <a:avLst/>
            </a:prstGeom>
            <a:gradFill flip="none" rotWithShape="1">
              <a:gsLst>
                <a:gs pos="6000">
                  <a:srgbClr val="C0C2E7"/>
                </a:gs>
                <a:gs pos="100000">
                  <a:srgbClr val="BDBFE5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482600" y="6150114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a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46252" y="6133367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b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75104" y="6133367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c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145144" y="6150114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2612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063656" y="658466"/>
            <a:ext cx="7937819" cy="6372535"/>
            <a:chOff x="2063656" y="658466"/>
            <a:chExt cx="7937819" cy="6372535"/>
          </a:xfrm>
        </p:grpSpPr>
        <p:grpSp>
          <p:nvGrpSpPr>
            <p:cNvPr id="12" name="Group 11"/>
            <p:cNvGrpSpPr/>
            <p:nvPr/>
          </p:nvGrpSpPr>
          <p:grpSpPr>
            <a:xfrm>
              <a:off x="2063656" y="696348"/>
              <a:ext cx="1220050" cy="6334653"/>
              <a:chOff x="2063656" y="696348"/>
              <a:chExt cx="1220050" cy="6334653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063656" y="1934611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Diamond 23"/>
              <p:cNvSpPr/>
              <p:nvPr/>
            </p:nvSpPr>
            <p:spPr>
              <a:xfrm>
                <a:off x="2963666" y="2840652"/>
                <a:ext cx="320040" cy="32004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277973" y="696348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118419" y="3620384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325603" y="4635026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709607" y="5713323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280761" y="62615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a</a:t>
                </a:r>
                <a:endParaRPr lang="en-US" sz="4400" b="1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963281" y="658466"/>
              <a:ext cx="2337083" cy="6372535"/>
              <a:chOff x="4963281" y="658466"/>
              <a:chExt cx="2337083" cy="6372535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5352956" y="1934999"/>
                <a:ext cx="320040" cy="32004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42"/>
              <p:cNvSpPr/>
              <p:nvPr/>
            </p:nvSpPr>
            <p:spPr>
              <a:xfrm>
                <a:off x="6252966" y="2841040"/>
                <a:ext cx="320040" cy="32004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5567273" y="696736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5407719" y="3620772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614903" y="4635414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998907" y="5713711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478586" y="62615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/>
                  <a:t>b</a:t>
                </a:r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H="1">
                <a:off x="5511801" y="861646"/>
                <a:ext cx="211991" cy="123385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>
                <a:off x="5740400" y="838200"/>
                <a:ext cx="673100" cy="21590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5512777" y="2074985"/>
                <a:ext cx="888023" cy="92319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4963281" y="1219741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c1</a:t>
                </a:r>
                <a:endParaRPr lang="en-US" sz="28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183976" y="2187260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c2</a:t>
                </a:r>
                <a:endParaRPr lang="en-US" sz="28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089793" y="1469866"/>
                <a:ext cx="672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 smtClean="0"/>
                  <a:t>V</a:t>
                </a:r>
                <a:r>
                  <a:rPr lang="en-US" sz="2800" baseline="-25000" dirty="0" err="1" smtClean="0"/>
                  <a:t>ref</a:t>
                </a:r>
                <a:endParaRPr lang="en-US" sz="2800" dirty="0"/>
              </a:p>
            </p:txBody>
          </p:sp>
          <p:sp>
            <p:nvSpPr>
              <p:cNvPr id="8" name="Arc 7"/>
              <p:cNvSpPr/>
              <p:nvPr/>
            </p:nvSpPr>
            <p:spPr>
              <a:xfrm rot="5227321">
                <a:off x="5641819" y="547009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Arc 40"/>
              <p:cNvSpPr/>
              <p:nvPr/>
            </p:nvSpPr>
            <p:spPr>
              <a:xfrm rot="7695159">
                <a:off x="5190746" y="435975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rot="14003482">
                <a:off x="6016023" y="2464274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/>
              <p:cNvSpPr/>
              <p:nvPr/>
            </p:nvSpPr>
            <p:spPr>
              <a:xfrm rot="16869421">
                <a:off x="6447599" y="2405468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59537" y="796056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1</a:t>
                </a:r>
                <a:endParaRPr lang="en-US" sz="280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693245" y="2140952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2</a:t>
                </a:r>
                <a:endParaRPr lang="en-US" sz="2800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939190" y="696348"/>
              <a:ext cx="2062285" cy="6334652"/>
              <a:chOff x="7939190" y="696348"/>
              <a:chExt cx="2062285" cy="6334652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8642256" y="1934611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Diamond 48"/>
              <p:cNvSpPr/>
              <p:nvPr/>
            </p:nvSpPr>
            <p:spPr>
              <a:xfrm>
                <a:off x="9542266" y="2840652"/>
                <a:ext cx="320040" cy="32004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8856573" y="696348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8697019" y="3620384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8904203" y="4635026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9288207" y="5713323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974040" y="6261559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c</a:t>
                </a:r>
                <a:endParaRPr lang="en-US" sz="4400" b="1" dirty="0"/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>
                <a:off x="8813860" y="2070100"/>
                <a:ext cx="901640" cy="9398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>
                <a:off x="8773423" y="2057400"/>
                <a:ext cx="65777" cy="17399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8818686" y="3006969"/>
                <a:ext cx="861645" cy="79130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9224243" y="2160668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c1</a:t>
                </a:r>
                <a:endParaRPr lang="en-US" sz="280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394356" y="3213130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c2</a:t>
                </a:r>
                <a:endParaRPr lang="en-US" sz="28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92824" y="2579042"/>
                <a:ext cx="6579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 smtClean="0"/>
                  <a:t>V</a:t>
                </a:r>
                <a:r>
                  <a:rPr lang="en-US" sz="2800" baseline="-25000" dirty="0" err="1" smtClean="0"/>
                  <a:t>ref</a:t>
                </a:r>
                <a:endParaRPr lang="en-US" sz="2800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9181784" y="3762218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2</a:t>
                </a:r>
                <a:endParaRPr lang="en-US" sz="2800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7939190" y="2028572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1</a:t>
                </a:r>
                <a:endParaRPr lang="en-US" sz="2800" dirty="0"/>
              </a:p>
            </p:txBody>
          </p:sp>
          <p:sp>
            <p:nvSpPr>
              <p:cNvPr id="67" name="Arc 66"/>
              <p:cNvSpPr/>
              <p:nvPr/>
            </p:nvSpPr>
            <p:spPr>
              <a:xfrm rot="3205035">
                <a:off x="8617977" y="1588480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/>
              <p:cNvSpPr/>
              <p:nvPr/>
            </p:nvSpPr>
            <p:spPr>
              <a:xfrm rot="6457339">
                <a:off x="8214093" y="1701758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/>
              <p:cNvSpPr/>
              <p:nvPr/>
            </p:nvSpPr>
            <p:spPr>
              <a:xfrm rot="16586750">
                <a:off x="8536956" y="3229393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Arc 69"/>
              <p:cNvSpPr/>
              <p:nvPr/>
            </p:nvSpPr>
            <p:spPr>
              <a:xfrm rot="19988121">
                <a:off x="8875491" y="3533157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4169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30628" y="0"/>
            <a:ext cx="9748206" cy="6858000"/>
            <a:chOff x="130628" y="0"/>
            <a:chExt cx="9748206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27" r="26527"/>
            <a:stretch/>
          </p:blipFill>
          <p:spPr>
            <a:xfrm>
              <a:off x="130628" y="0"/>
              <a:ext cx="3280230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1" r="25981"/>
            <a:stretch/>
          </p:blipFill>
          <p:spPr>
            <a:xfrm>
              <a:off x="3242082" y="0"/>
              <a:ext cx="3356520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27" r="26527"/>
            <a:stretch/>
          </p:blipFill>
          <p:spPr>
            <a:xfrm>
              <a:off x="6598602" y="0"/>
              <a:ext cx="3280232" cy="6858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220711" y="6029034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a</a:t>
              </a:r>
              <a:endParaRPr lang="en-US" sz="40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81962" y="6029034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b</a:t>
              </a:r>
              <a:endParaRPr lang="en-US" sz="40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40738" y="6029034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c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4509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133519" y="0"/>
            <a:ext cx="9777234" cy="6858000"/>
            <a:chOff x="130628" y="-6855971"/>
            <a:chExt cx="9777234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7" r="24997"/>
            <a:stretch/>
          </p:blipFill>
          <p:spPr>
            <a:xfrm>
              <a:off x="130628" y="-6855971"/>
              <a:ext cx="3494118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39" r="26939"/>
            <a:stretch/>
          </p:blipFill>
          <p:spPr>
            <a:xfrm>
              <a:off x="3439642" y="-6855971"/>
              <a:ext cx="3222664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19" r="26319"/>
            <a:stretch/>
          </p:blipFill>
          <p:spPr>
            <a:xfrm>
              <a:off x="6598602" y="-6855971"/>
              <a:ext cx="3309260" cy="6858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220711" y="-84010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a</a:t>
              </a:r>
              <a:endParaRPr lang="en-US" sz="40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81962" y="-84010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b</a:t>
              </a:r>
              <a:endParaRPr lang="en-US" sz="40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40738" y="-84010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c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022485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6" r="22736"/>
          <a:stretch/>
        </p:blipFill>
        <p:spPr>
          <a:xfrm>
            <a:off x="4190999" y="0"/>
            <a:ext cx="3810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64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hidden="1"/>
          <p:cNvSpPr/>
          <p:nvPr/>
        </p:nvSpPr>
        <p:spPr>
          <a:xfrm>
            <a:off x="1498600" y="6551062"/>
            <a:ext cx="10490200" cy="613876"/>
          </a:xfrm>
          <a:prstGeom prst="rect">
            <a:avLst/>
          </a:prstGeom>
          <a:gradFill flip="none" rotWithShape="1">
            <a:gsLst>
              <a:gs pos="6000">
                <a:srgbClr val="C0C2E7"/>
              </a:gs>
              <a:gs pos="100000">
                <a:srgbClr val="BDBFE5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498600" y="127000"/>
            <a:ext cx="10490200" cy="6858000"/>
            <a:chOff x="1498600" y="127000"/>
            <a:chExt cx="104902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9" r="27169"/>
            <a:stretch/>
          </p:blipFill>
          <p:spPr>
            <a:xfrm>
              <a:off x="1498600" y="127000"/>
              <a:ext cx="3454400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21" r="20821"/>
            <a:stretch/>
          </p:blipFill>
          <p:spPr>
            <a:xfrm>
              <a:off x="4953000" y="127000"/>
              <a:ext cx="3505200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10" r="20610"/>
            <a:stretch/>
          </p:blipFill>
          <p:spPr>
            <a:xfrm>
              <a:off x="8458200" y="127000"/>
              <a:ext cx="3530600" cy="6858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654300" y="6150114"/>
              <a:ext cx="939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a</a:t>
              </a:r>
              <a:endParaRPr lang="en-US" sz="4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9500" y="6150114"/>
              <a:ext cx="939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b</a:t>
              </a:r>
              <a:endParaRPr lang="en-US" sz="4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664700" y="6150114"/>
              <a:ext cx="939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c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68400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37174" y="533400"/>
            <a:ext cx="6756400" cy="6438900"/>
            <a:chOff x="1365574" y="762000"/>
            <a:chExt cx="6756400" cy="64389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13" t="6111" r="22513"/>
            <a:stretch/>
          </p:blipFill>
          <p:spPr>
            <a:xfrm>
              <a:off x="4819974" y="762000"/>
              <a:ext cx="3302000" cy="64389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4" r="21244" b="6111"/>
            <a:stretch/>
          </p:blipFill>
          <p:spPr>
            <a:xfrm>
              <a:off x="1365574" y="762000"/>
              <a:ext cx="3454400" cy="643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819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523999" y="142876"/>
            <a:ext cx="6498771" cy="5534024"/>
            <a:chOff x="1523999" y="142876"/>
            <a:chExt cx="6498771" cy="553402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2" t="2360" r="25729" b="16945"/>
            <a:stretch/>
          </p:blipFill>
          <p:spPr>
            <a:xfrm>
              <a:off x="1609725" y="142876"/>
              <a:ext cx="6238875" cy="553402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886073" y="4218615"/>
              <a:ext cx="19812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 w="285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US machine</a:t>
              </a:r>
              <a:endParaRPr lang="en-US" sz="36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755569" y="402686"/>
              <a:ext cx="19812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 w="285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Tracked US probe</a:t>
              </a:r>
              <a:endParaRPr lang="en-US" sz="36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736770" y="2758032"/>
              <a:ext cx="2286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 w="285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Reference position sensor</a:t>
              </a:r>
              <a:endParaRPr lang="en-US" sz="36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23999" y="728086"/>
              <a:ext cx="261937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 w="285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Field generator for tracking</a:t>
              </a:r>
              <a:endParaRPr lang="en-US" sz="36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Down Arrow 6"/>
            <p:cNvSpPr/>
            <p:nvPr/>
          </p:nvSpPr>
          <p:spPr>
            <a:xfrm rot="7830524">
              <a:off x="2871470" y="4168967"/>
              <a:ext cx="724534" cy="753686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/>
            <p:cNvSpPr/>
            <p:nvPr/>
          </p:nvSpPr>
          <p:spPr>
            <a:xfrm rot="18700059">
              <a:off x="3385671" y="2328415"/>
              <a:ext cx="625135" cy="709833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/>
            <p:cNvSpPr/>
            <p:nvPr/>
          </p:nvSpPr>
          <p:spPr>
            <a:xfrm rot="2295114">
              <a:off x="5571368" y="3581373"/>
              <a:ext cx="473403" cy="549211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wn Arrow 9"/>
            <p:cNvSpPr/>
            <p:nvPr/>
          </p:nvSpPr>
          <p:spPr>
            <a:xfrm rot="18700059">
              <a:off x="4641399" y="1507908"/>
              <a:ext cx="625135" cy="709833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49685" y="728086"/>
              <a:ext cx="228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 w="285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Monitor</a:t>
              </a:r>
              <a:endParaRPr lang="en-US" sz="36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Down Arrow 11"/>
            <p:cNvSpPr/>
            <p:nvPr/>
          </p:nvSpPr>
          <p:spPr>
            <a:xfrm rot="20928876">
              <a:off x="6620634" y="1344900"/>
              <a:ext cx="625135" cy="709833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5207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-3418732" y="-21227244"/>
            <a:ext cx="18578749" cy="33940339"/>
            <a:chOff x="-3418732" y="-21227244"/>
            <a:chExt cx="18578749" cy="33940339"/>
          </a:xfrm>
        </p:grpSpPr>
        <p:grpSp>
          <p:nvGrpSpPr>
            <p:cNvPr id="21" name="Group 20"/>
            <p:cNvGrpSpPr/>
            <p:nvPr/>
          </p:nvGrpSpPr>
          <p:grpSpPr>
            <a:xfrm>
              <a:off x="-3394517" y="11608195"/>
              <a:ext cx="18554534" cy="1104900"/>
              <a:chOff x="-6367080" y="6457950"/>
              <a:chExt cx="18554534" cy="11049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-6367080" y="6457950"/>
                <a:ext cx="18554534" cy="1104900"/>
              </a:xfrm>
              <a:prstGeom prst="rect">
                <a:avLst/>
              </a:prstGeom>
              <a:solidFill>
                <a:srgbClr val="BDBF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-1617739" y="6504057"/>
                <a:ext cx="1219200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4000" b="1" dirty="0" smtClean="0"/>
                  <a:t>a</a:t>
                </a:r>
                <a:endParaRPr lang="en-US" sz="4000" b="1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355620" y="6504057"/>
                <a:ext cx="1219200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4000" b="1" dirty="0" smtClean="0"/>
                  <a:t>b</a:t>
                </a:r>
                <a:endParaRPr lang="en-US" sz="4000" b="1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328979" y="6504057"/>
                <a:ext cx="1219200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4000" b="1" dirty="0" smtClean="0"/>
                  <a:t>c</a:t>
                </a:r>
                <a:endParaRPr lang="en-US" sz="4000" b="1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986639" y="6464300"/>
                <a:ext cx="1219200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4000" b="1" dirty="0" smtClean="0"/>
                  <a:t>d</a:t>
                </a:r>
                <a:endParaRPr lang="en-US" sz="4000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959998" y="6464300"/>
                <a:ext cx="1219200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4000" b="1" dirty="0" smtClean="0"/>
                  <a:t>e</a:t>
                </a:r>
                <a:endParaRPr lang="en-US" sz="4000" b="1" dirty="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-3418732" y="4824320"/>
              <a:ext cx="18578749" cy="6872379"/>
              <a:chOff x="-6405712" y="-190501"/>
              <a:chExt cx="18578749" cy="6872379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726" t="1" r="34726" b="-210"/>
              <a:stretch/>
            </p:blipFill>
            <p:spPr>
              <a:xfrm>
                <a:off x="323850" y="-190501"/>
                <a:ext cx="3019448" cy="6872379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56" r="35256"/>
              <a:stretch/>
            </p:blipFill>
            <p:spPr>
              <a:xfrm>
                <a:off x="3343298" y="-190500"/>
                <a:ext cx="2914680" cy="68580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09" r="32076"/>
              <a:stretch/>
            </p:blipFill>
            <p:spPr>
              <a:xfrm>
                <a:off x="9067886" y="-190500"/>
                <a:ext cx="3105151" cy="68580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786" r="35786"/>
              <a:stretch/>
            </p:blipFill>
            <p:spPr>
              <a:xfrm>
                <a:off x="6257978" y="-190500"/>
                <a:ext cx="2809908" cy="68580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99" t="-254" r="29973" b="256"/>
              <a:stretch/>
            </p:blipFill>
            <p:spPr>
              <a:xfrm>
                <a:off x="-2609869" y="-190500"/>
                <a:ext cx="2979807" cy="6858000"/>
              </a:xfrm>
              <a:prstGeom prst="rect">
                <a:avLst/>
              </a:prstGeom>
            </p:spPr>
          </p:pic>
          <p:sp>
            <p:nvSpPr>
              <p:cNvPr id="25" name="Rectangle 24"/>
              <p:cNvSpPr/>
              <p:nvPr/>
            </p:nvSpPr>
            <p:spPr>
              <a:xfrm flipH="1" flipV="1">
                <a:off x="-6405712" y="-190500"/>
                <a:ext cx="3948243" cy="6858000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36000">
                    <a:srgbClr val="ACAEDC"/>
                  </a:gs>
                  <a:gs pos="900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-6221010" y="2901345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5</a:t>
                </a:r>
                <a:endParaRPr lang="en-US" sz="9600" b="1" dirty="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-3418731" y="-21227244"/>
              <a:ext cx="18578748" cy="6870700"/>
              <a:chOff x="-6301007" y="-15914598"/>
              <a:chExt cx="18578748" cy="687070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696" r="28696"/>
              <a:stretch/>
            </p:blipFill>
            <p:spPr>
              <a:xfrm>
                <a:off x="3269940" y="-15909746"/>
                <a:ext cx="3203864" cy="68580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63" r="29456"/>
              <a:stretch/>
            </p:blipFill>
            <p:spPr>
              <a:xfrm>
                <a:off x="9210776" y="-15911244"/>
                <a:ext cx="3066965" cy="68580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84" r="29384"/>
              <a:stretch/>
            </p:blipFill>
            <p:spPr>
              <a:xfrm>
                <a:off x="6142879" y="-15907147"/>
                <a:ext cx="3116130" cy="68580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64" r="30164"/>
              <a:stretch/>
            </p:blipFill>
            <p:spPr>
              <a:xfrm>
                <a:off x="-2492407" y="-15914598"/>
                <a:ext cx="2977142" cy="68580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01" r="29901"/>
              <a:stretch/>
            </p:blipFill>
            <p:spPr>
              <a:xfrm>
                <a:off x="419283" y="-15905901"/>
                <a:ext cx="3037992" cy="6858000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 flipH="1" flipV="1">
                <a:off x="-6301007" y="-15911244"/>
                <a:ext cx="3843540" cy="6867346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-6121908" y="-13267074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1</a:t>
                </a:r>
                <a:endParaRPr lang="en-US" sz="9600" b="1" dirty="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-3418731" y="-14406478"/>
              <a:ext cx="18578748" cy="6834856"/>
              <a:chOff x="-6386748" y="-7051877"/>
              <a:chExt cx="18578748" cy="6834856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135" t="375" r="31135"/>
              <a:stretch/>
            </p:blipFill>
            <p:spPr>
              <a:xfrm>
                <a:off x="6257738" y="-7049276"/>
                <a:ext cx="2851444" cy="6832254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09" r="28109" b="337"/>
              <a:stretch/>
            </p:blipFill>
            <p:spPr>
              <a:xfrm>
                <a:off x="-2942677" y="-7051875"/>
                <a:ext cx="3285476" cy="6834853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62" r="29262" b="386"/>
              <a:stretch/>
            </p:blipFill>
            <p:spPr>
              <a:xfrm>
                <a:off x="144763" y="-7048499"/>
                <a:ext cx="3112476" cy="6831478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18" r="28018" b="337"/>
              <a:stretch/>
            </p:blipFill>
            <p:spPr>
              <a:xfrm>
                <a:off x="2984293" y="-7051875"/>
                <a:ext cx="3299172" cy="6834853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39" t="337" r="29339"/>
              <a:stretch/>
            </p:blipFill>
            <p:spPr>
              <a:xfrm>
                <a:off x="9069154" y="-7051876"/>
                <a:ext cx="3122846" cy="6834854"/>
              </a:xfrm>
              <a:prstGeom prst="rect">
                <a:avLst/>
              </a:prstGeom>
            </p:spPr>
          </p:pic>
          <p:sp>
            <p:nvSpPr>
              <p:cNvPr id="38" name="Rectangle 37"/>
              <p:cNvSpPr/>
              <p:nvPr/>
            </p:nvSpPr>
            <p:spPr>
              <a:xfrm flipH="1" flipV="1">
                <a:off x="-6386748" y="-7051877"/>
                <a:ext cx="3444071" cy="6834853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-6112426" y="-4413676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2</a:t>
                </a:r>
                <a:endParaRPr lang="en-US" sz="9600" b="1" dirty="0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-3418731" y="-7606695"/>
              <a:ext cx="18578748" cy="6818944"/>
              <a:chOff x="-7244776" y="-13409219"/>
              <a:chExt cx="18578748" cy="6818944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25" t="299" r="31225" b="332"/>
              <a:stretch/>
            </p:blipFill>
            <p:spPr>
              <a:xfrm>
                <a:off x="-5278130" y="-13405216"/>
                <a:ext cx="3323924" cy="6814941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95" t="569" r="30095" b="1"/>
              <a:stretch/>
            </p:blipFill>
            <p:spPr>
              <a:xfrm>
                <a:off x="-2118529" y="-13409219"/>
                <a:ext cx="3524046" cy="6818944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43" t="1" r="20032" b="569"/>
              <a:stretch/>
            </p:blipFill>
            <p:spPr>
              <a:xfrm>
                <a:off x="7638272" y="-13409219"/>
                <a:ext cx="3695700" cy="6818944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94" t="92" r="29594" b="515"/>
              <a:stretch/>
            </p:blipFill>
            <p:spPr>
              <a:xfrm>
                <a:off x="4664913" y="-13406620"/>
                <a:ext cx="3064034" cy="6816345"/>
              </a:xfrm>
              <a:prstGeom prst="rect">
                <a:avLst/>
              </a:prstGeom>
            </p:spPr>
          </p:pic>
          <p:sp>
            <p:nvSpPr>
              <p:cNvPr id="46" name="Rectangle 45"/>
              <p:cNvSpPr/>
              <p:nvPr/>
            </p:nvSpPr>
            <p:spPr>
              <a:xfrm flipH="1" flipV="1">
                <a:off x="-7244776" y="-13405219"/>
                <a:ext cx="1966646" cy="6814941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-7065677" y="-10922351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3</a:t>
                </a:r>
                <a:endParaRPr lang="en-US" sz="9600" b="1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14" t="1" r="30615" b="569"/>
              <a:stretch/>
            </p:blipFill>
            <p:spPr>
              <a:xfrm>
                <a:off x="1371600" y="-13409219"/>
                <a:ext cx="3352800" cy="6818944"/>
              </a:xfrm>
              <a:prstGeom prst="rect">
                <a:avLst/>
              </a:prstGeom>
            </p:spPr>
          </p:pic>
        </p:grpSp>
        <p:grpSp>
          <p:nvGrpSpPr>
            <p:cNvPr id="63" name="Group 62"/>
            <p:cNvGrpSpPr/>
            <p:nvPr/>
          </p:nvGrpSpPr>
          <p:grpSpPr>
            <a:xfrm>
              <a:off x="-3418731" y="-810899"/>
              <a:ext cx="18578748" cy="5752356"/>
              <a:chOff x="-7359812" y="-5604915"/>
              <a:chExt cx="18578748" cy="5752356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99" r="23401" b="713"/>
              <a:stretch/>
            </p:blipFill>
            <p:spPr>
              <a:xfrm>
                <a:off x="-4809659" y="-5603894"/>
                <a:ext cx="3526071" cy="5751335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093" t="233" r="27571" b="462"/>
              <a:stretch/>
            </p:blipFill>
            <p:spPr>
              <a:xfrm>
                <a:off x="-1288029" y="-5604914"/>
                <a:ext cx="2938550" cy="5752355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005" t="280" r="25866" b="417"/>
              <a:stretch/>
            </p:blipFill>
            <p:spPr>
              <a:xfrm>
                <a:off x="1650521" y="-5604914"/>
                <a:ext cx="2705100" cy="5752355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54" t="695" r="9651"/>
              <a:stretch/>
            </p:blipFill>
            <p:spPr>
              <a:xfrm>
                <a:off x="6837436" y="-5604915"/>
                <a:ext cx="4381500" cy="5752356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05" t="493" r="22231" b="203"/>
              <a:stretch/>
            </p:blipFill>
            <p:spPr>
              <a:xfrm>
                <a:off x="4336196" y="-5604915"/>
                <a:ext cx="3009900" cy="5752356"/>
              </a:xfrm>
              <a:prstGeom prst="rect">
                <a:avLst/>
              </a:prstGeom>
            </p:spPr>
          </p:pic>
          <p:sp>
            <p:nvSpPr>
              <p:cNvPr id="61" name="Rectangle 60"/>
              <p:cNvSpPr/>
              <p:nvPr/>
            </p:nvSpPr>
            <p:spPr>
              <a:xfrm flipH="1" flipV="1">
                <a:off x="-7359812" y="-5603898"/>
                <a:ext cx="2644431" cy="5751337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-7180713" y="-3846370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4</a:t>
                </a:r>
                <a:endParaRPr lang="en-US" sz="9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0181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467904" y="-14116085"/>
            <a:ext cx="9649472" cy="33769999"/>
            <a:chOff x="1467904" y="-14116085"/>
            <a:chExt cx="9649472" cy="33769999"/>
          </a:xfrm>
        </p:grpSpPr>
        <p:grpSp>
          <p:nvGrpSpPr>
            <p:cNvPr id="8" name="Group 7"/>
            <p:cNvGrpSpPr/>
            <p:nvPr/>
          </p:nvGrpSpPr>
          <p:grpSpPr>
            <a:xfrm>
              <a:off x="1470547" y="12795914"/>
              <a:ext cx="9646828" cy="6858000"/>
              <a:chOff x="-2681507" y="213500"/>
              <a:chExt cx="9646828" cy="68580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79" r="26679"/>
              <a:stretch/>
            </p:blipFill>
            <p:spPr>
              <a:xfrm>
                <a:off x="3479415" y="213500"/>
                <a:ext cx="3485906" cy="68580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48" r="26348" b="353"/>
              <a:stretch/>
            </p:blipFill>
            <p:spPr>
              <a:xfrm>
                <a:off x="37499" y="237203"/>
                <a:ext cx="3535402" cy="6833827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 flipH="1" flipV="1">
                <a:off x="-2681507" y="213500"/>
                <a:ext cx="2865477" cy="6858000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-2279469" y="2857670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5</a:t>
                </a:r>
                <a:endParaRPr lang="en-US" sz="9600" b="1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467904" y="-14116085"/>
              <a:ext cx="9649471" cy="6858000"/>
              <a:chOff x="-2686792" y="-6644500"/>
              <a:chExt cx="9649471" cy="68580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57" r="31178"/>
              <a:stretch/>
            </p:blipFill>
            <p:spPr>
              <a:xfrm>
                <a:off x="4108609" y="-6644500"/>
                <a:ext cx="2854070" cy="68580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52" r="27852"/>
              <a:stretch/>
            </p:blipFill>
            <p:spPr>
              <a:xfrm>
                <a:off x="952699" y="-6644500"/>
                <a:ext cx="3347602" cy="685800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 flipH="1" flipV="1">
                <a:off x="-2686792" y="-6644500"/>
                <a:ext cx="3848825" cy="6858000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-2279469" y="-4000330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1</a:t>
                </a:r>
                <a:endParaRPr lang="en-US" sz="9600" b="1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1470546" y="-7258085"/>
              <a:ext cx="9646829" cy="6860853"/>
              <a:chOff x="-2202873" y="-16347300"/>
              <a:chExt cx="9646829" cy="6860853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24" r="24425"/>
              <a:stretch/>
            </p:blipFill>
            <p:spPr>
              <a:xfrm>
                <a:off x="4235734" y="-16347300"/>
                <a:ext cx="3208222" cy="6858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11" r="26711"/>
              <a:stretch/>
            </p:blipFill>
            <p:spPr>
              <a:xfrm>
                <a:off x="735363" y="-16344447"/>
                <a:ext cx="3520184" cy="6858000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>
              <a:xfrm flipH="1" flipV="1">
                <a:off x="-2202873" y="-16347300"/>
                <a:ext cx="2944635" cy="6858000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-1884678" y="-13703130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2</a:t>
                </a:r>
                <a:endParaRPr lang="en-US" sz="9600" b="1" dirty="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470546" y="-400556"/>
              <a:ext cx="9646830" cy="6392140"/>
              <a:chOff x="-2200232" y="-9489301"/>
              <a:chExt cx="9646830" cy="6392140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425" r="16271"/>
              <a:stretch/>
            </p:blipFill>
            <p:spPr>
              <a:xfrm>
                <a:off x="3576708" y="-9489300"/>
                <a:ext cx="3869890" cy="639213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55" r="28391"/>
              <a:stretch/>
            </p:blipFill>
            <p:spPr>
              <a:xfrm>
                <a:off x="328045" y="-9489300"/>
                <a:ext cx="3271700" cy="6392139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 flipH="1" flipV="1">
                <a:off x="-2200232" y="-9489301"/>
                <a:ext cx="2528275" cy="6392139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-1884678" y="-6845130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3</a:t>
                </a:r>
                <a:endParaRPr lang="en-US" sz="9600" b="1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467904" y="5991114"/>
              <a:ext cx="9649471" cy="6858940"/>
              <a:chOff x="-2575931" y="-6353046"/>
              <a:chExt cx="9649471" cy="685894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34" r="15574"/>
              <a:stretch/>
            </p:blipFill>
            <p:spPr>
              <a:xfrm>
                <a:off x="2787290" y="-6353046"/>
                <a:ext cx="4286250" cy="685800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14" r="30514"/>
              <a:stretch/>
            </p:blipFill>
            <p:spPr>
              <a:xfrm>
                <a:off x="-51742" y="-6353046"/>
                <a:ext cx="2925892" cy="6858000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 flipH="1" flipV="1">
                <a:off x="-2575931" y="-6353046"/>
                <a:ext cx="2533560" cy="6858940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-2255091" y="-3534469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4</a:t>
                </a:r>
                <a:endParaRPr lang="en-US" sz="9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9845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39406" y="0"/>
            <a:ext cx="5826374" cy="6858000"/>
            <a:chOff x="4639406" y="0"/>
            <a:chExt cx="582637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63" r="35263"/>
            <a:stretch/>
          </p:blipFill>
          <p:spPr>
            <a:xfrm>
              <a:off x="4639406" y="0"/>
              <a:ext cx="291318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63" r="35263"/>
            <a:stretch/>
          </p:blipFill>
          <p:spPr>
            <a:xfrm>
              <a:off x="7552594" y="0"/>
              <a:ext cx="291318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61101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5014" y="1601573"/>
            <a:ext cx="8001000" cy="3810000"/>
            <a:chOff x="0" y="1836963"/>
            <a:chExt cx="8001000" cy="3810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500" y="1836963"/>
              <a:ext cx="4000500" cy="3810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500" y="1836963"/>
              <a:ext cx="4000500" cy="381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36963"/>
              <a:ext cx="40005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6969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978371" y="1741283"/>
            <a:ext cx="8001000" cy="3810000"/>
            <a:chOff x="2847504" y="1152808"/>
            <a:chExt cx="8001000" cy="3810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8004" y="1152808"/>
              <a:ext cx="4000500" cy="381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8004" y="1152808"/>
              <a:ext cx="4000500" cy="381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7504" y="1152808"/>
              <a:ext cx="40005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1333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82412" y="1444777"/>
            <a:ext cx="7620000" cy="3593216"/>
            <a:chOff x="2082412" y="1444777"/>
            <a:chExt cx="7620000" cy="359321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181"/>
            <a:stretch/>
          </p:blipFill>
          <p:spPr>
            <a:xfrm rot="5400000">
              <a:off x="2190804" y="1336385"/>
              <a:ext cx="3593216" cy="3810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181"/>
            <a:stretch/>
          </p:blipFill>
          <p:spPr>
            <a:xfrm rot="5400000">
              <a:off x="6000804" y="1336385"/>
              <a:ext cx="3593215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6977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101246" y="76933"/>
            <a:ext cx="15303992" cy="8178067"/>
            <a:chOff x="-3101246" y="76933"/>
            <a:chExt cx="15303992" cy="8178067"/>
          </a:xfrm>
        </p:grpSpPr>
        <p:sp>
          <p:nvSpPr>
            <p:cNvPr id="3" name="Rounded Rectangle 2"/>
            <p:cNvSpPr/>
            <p:nvPr/>
          </p:nvSpPr>
          <p:spPr>
            <a:xfrm>
              <a:off x="-292100" y="76933"/>
              <a:ext cx="12494846" cy="2781300"/>
            </a:xfrm>
            <a:prstGeom prst="roundRect">
              <a:avLst/>
            </a:prstGeom>
            <a:solidFill>
              <a:srgbClr val="FF6D6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</a:rPr>
                <a:t>Automatic landmark generation (Ch. 4)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58260" y="1107585"/>
              <a:ext cx="3156440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Bone segmentation (4.1)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223726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generation (4.2)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308241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set repair (4.3)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-302846" y="3307618"/>
              <a:ext cx="12494846" cy="4947382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Scoliosis </a:t>
              </a:r>
              <a:r>
                <a:rPr lang="en-US" sz="4000" dirty="0" smtClean="0">
                  <a:solidFill>
                    <a:schemeClr val="tx1"/>
                  </a:solidFill>
                </a:rPr>
                <a:t>visualization (Ch. </a:t>
              </a:r>
              <a:r>
                <a:rPr lang="en-US" sz="4000" dirty="0">
                  <a:solidFill>
                    <a:schemeClr val="tx1"/>
                  </a:solidFill>
                </a:rPr>
                <a:t>3</a:t>
              </a:r>
              <a:r>
                <a:rPr lang="en-US" sz="4000" dirty="0" smtClean="0">
                  <a:solidFill>
                    <a:schemeClr val="tx1"/>
                  </a:solidFill>
                </a:rPr>
                <a:t>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2017" y="4211270"/>
              <a:ext cx="300892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Healthy-shaped surface and landmarks (3.3)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535365" y="4243264"/>
              <a:ext cx="28184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Thin-plate spline registration (3.4)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662376" y="4211270"/>
              <a:ext cx="27549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Transverse process locations (3.2)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-3101246" y="536084"/>
              <a:ext cx="1958246" cy="2626215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Tracked ultrasound scan (2.3)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-1130300" y="1676400"/>
              <a:ext cx="1287094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3314700" y="1676400"/>
              <a:ext cx="907560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7686920" y="1676400"/>
              <a:ext cx="62132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5400000">
              <a:off x="9204705" y="3179289"/>
              <a:ext cx="1670266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3226778" y="4770314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10800000">
              <a:off x="7353789" y="4790828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535365" y="6475774"/>
              <a:ext cx="291904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Patient-specific 3D surface visualization (3.5)</a:t>
              </a:r>
            </a:p>
          </p:txBody>
        </p:sp>
        <p:sp>
          <p:nvSpPr>
            <p:cNvPr id="19" name="Right Arrow 18"/>
            <p:cNvSpPr/>
            <p:nvPr/>
          </p:nvSpPr>
          <p:spPr>
            <a:xfrm rot="5400000">
              <a:off x="5602532" y="5886571"/>
              <a:ext cx="78471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0017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40323" y="208987"/>
            <a:ext cx="10136975" cy="6710559"/>
            <a:chOff x="-240323" y="208987"/>
            <a:chExt cx="10136975" cy="6710559"/>
          </a:xfrm>
        </p:grpSpPr>
        <p:grpSp>
          <p:nvGrpSpPr>
            <p:cNvPr id="4" name="Group 3"/>
            <p:cNvGrpSpPr/>
            <p:nvPr/>
          </p:nvGrpSpPr>
          <p:grpSpPr>
            <a:xfrm>
              <a:off x="-240323" y="208987"/>
              <a:ext cx="9393115" cy="6710559"/>
              <a:chOff x="2028092" y="73720"/>
              <a:chExt cx="9393115" cy="671055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81" t="1075" r="29481" b="1075"/>
              <a:stretch/>
            </p:blipFill>
            <p:spPr>
              <a:xfrm>
                <a:off x="2028092" y="73720"/>
                <a:ext cx="4056184" cy="6710559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5" r="19385"/>
              <a:stretch/>
            </p:blipFill>
            <p:spPr>
              <a:xfrm>
                <a:off x="6084276" y="73720"/>
                <a:ext cx="5336931" cy="6710559"/>
              </a:xfrm>
              <a:prstGeom prst="rect">
                <a:avLst/>
              </a:prstGeom>
            </p:spPr>
          </p:pic>
        </p:grpSp>
        <p:cxnSp>
          <p:nvCxnSpPr>
            <p:cNvPr id="5" name="Straight Connector 4"/>
            <p:cNvCxnSpPr/>
            <p:nvPr/>
          </p:nvCxnSpPr>
          <p:spPr>
            <a:xfrm flipV="1">
              <a:off x="5310554" y="4114800"/>
              <a:ext cx="2233246" cy="132764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967653" y="1230919"/>
              <a:ext cx="2458915" cy="167639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 rot="13463174">
              <a:off x="6668058" y="2613683"/>
              <a:ext cx="3228594" cy="2483483"/>
            </a:xfrm>
            <a:prstGeom prst="arc">
              <a:avLst>
                <a:gd name="adj1" fmla="val 17536891"/>
                <a:gd name="adj2" fmla="val 0"/>
              </a:avLst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10754" y="3222849"/>
              <a:ext cx="2817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Coronal tilt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976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2" r="5399"/>
          <a:stretch/>
        </p:blipFill>
        <p:spPr>
          <a:xfrm>
            <a:off x="3059723" y="0"/>
            <a:ext cx="7411915" cy="6710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8" r="42764"/>
          <a:stretch/>
        </p:blipFill>
        <p:spPr>
          <a:xfrm>
            <a:off x="129987" y="-1"/>
            <a:ext cx="2929736" cy="671055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932485" y="4448908"/>
            <a:ext cx="2233246" cy="13276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741985" y="1427286"/>
            <a:ext cx="2458915" cy="16763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 rot="13463174">
            <a:off x="6492211" y="2833491"/>
            <a:ext cx="3228594" cy="2483483"/>
          </a:xfrm>
          <a:prstGeom prst="arc">
            <a:avLst>
              <a:gd name="adj1" fmla="val 17536891"/>
              <a:gd name="adj2" fmla="val 0"/>
            </a:avLst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53603" y="3472875"/>
            <a:ext cx="281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Coronal tilt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30829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6" t="14487" r="20586" b="14487"/>
          <a:stretch/>
        </p:blipFill>
        <p:spPr>
          <a:xfrm>
            <a:off x="2177561" y="1608992"/>
            <a:ext cx="5142920" cy="43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9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2620108" y="167054"/>
            <a:ext cx="6273312" cy="5581070"/>
            <a:chOff x="2620108" y="167054"/>
            <a:chExt cx="6273312" cy="5581070"/>
          </a:xfrm>
        </p:grpSpPr>
        <p:grpSp>
          <p:nvGrpSpPr>
            <p:cNvPr id="60" name="Group 59"/>
            <p:cNvGrpSpPr/>
            <p:nvPr/>
          </p:nvGrpSpPr>
          <p:grpSpPr>
            <a:xfrm>
              <a:off x="2620108" y="167054"/>
              <a:ext cx="2787161" cy="5187461"/>
              <a:chOff x="2620108" y="167054"/>
              <a:chExt cx="2787161" cy="5187461"/>
            </a:xfrm>
          </p:grpSpPr>
          <p:cxnSp>
            <p:nvCxnSpPr>
              <p:cNvPr id="4" name="Straight Connector 3"/>
              <p:cNvCxnSpPr/>
              <p:nvPr/>
            </p:nvCxnSpPr>
            <p:spPr>
              <a:xfrm>
                <a:off x="2694842" y="3686224"/>
                <a:ext cx="2281604" cy="1668291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/>
              <p:cNvGrpSpPr/>
              <p:nvPr/>
            </p:nvGrpSpPr>
            <p:grpSpPr>
              <a:xfrm>
                <a:off x="2620108" y="167054"/>
                <a:ext cx="2734408" cy="2461845"/>
                <a:chOff x="3596054" y="316524"/>
                <a:chExt cx="2734408" cy="2461845"/>
              </a:xfrm>
            </p:grpSpPr>
            <p:sp>
              <p:nvSpPr>
                <p:cNvPr id="7" name="Rounded Rectangle 6"/>
                <p:cNvSpPr/>
                <p:nvPr/>
              </p:nvSpPr>
              <p:spPr>
                <a:xfrm>
                  <a:off x="4223239" y="316524"/>
                  <a:ext cx="1480038" cy="2096966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3596054" y="1863969"/>
                  <a:ext cx="2734408" cy="914400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4" name="Straight Arrow Connector 13"/>
              <p:cNvCxnSpPr/>
              <p:nvPr/>
            </p:nvCxnSpPr>
            <p:spPr>
              <a:xfrm flipH="1">
                <a:off x="3217985" y="2628898"/>
                <a:ext cx="29310" cy="139797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>
                <a:off x="3903785" y="2602519"/>
                <a:ext cx="26376" cy="194310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H="1">
                <a:off x="4642338" y="2658203"/>
                <a:ext cx="11723" cy="241495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3235569" y="2734408"/>
                <a:ext cx="2154116" cy="12660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V="1">
                <a:off x="3845172" y="3552189"/>
                <a:ext cx="1553305" cy="92973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4586651" y="4563208"/>
                <a:ext cx="820618" cy="52314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>
              <a:off x="6106258" y="167054"/>
              <a:ext cx="2787162" cy="4217380"/>
              <a:chOff x="7323992" y="196358"/>
              <a:chExt cx="2787162" cy="421738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7323992" y="4000500"/>
                <a:ext cx="2765181" cy="4132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/>
              <p:cNvGrpSpPr/>
              <p:nvPr/>
            </p:nvGrpSpPr>
            <p:grpSpPr>
              <a:xfrm>
                <a:off x="7354765" y="196358"/>
                <a:ext cx="2734408" cy="2461845"/>
                <a:chOff x="3596054" y="316524"/>
                <a:chExt cx="2734408" cy="2461845"/>
              </a:xfrm>
            </p:grpSpPr>
            <p:sp>
              <p:nvSpPr>
                <p:cNvPr id="39" name="Rounded Rectangle 38"/>
                <p:cNvSpPr/>
                <p:nvPr/>
              </p:nvSpPr>
              <p:spPr>
                <a:xfrm>
                  <a:off x="4223239" y="316524"/>
                  <a:ext cx="1480038" cy="2096966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>
                <a:xfrm>
                  <a:off x="3596054" y="1863969"/>
                  <a:ext cx="2734408" cy="914400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1" name="Straight Arrow Connector 40"/>
              <p:cNvCxnSpPr/>
              <p:nvPr/>
            </p:nvCxnSpPr>
            <p:spPr>
              <a:xfrm flipH="1">
                <a:off x="7952642" y="2658202"/>
                <a:ext cx="29310" cy="139797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>
                <a:off x="8660423" y="2631823"/>
                <a:ext cx="4395" cy="15796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9388719" y="2687507"/>
                <a:ext cx="1466" cy="162951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V="1">
                <a:off x="7970226" y="2716823"/>
                <a:ext cx="646236" cy="131298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V="1">
                <a:off x="8634046" y="2681654"/>
                <a:ext cx="756139" cy="153645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9388719" y="2743200"/>
                <a:ext cx="722435" cy="154524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/>
            <p:cNvSpPr txBox="1"/>
            <p:nvPr/>
          </p:nvSpPr>
          <p:spPr>
            <a:xfrm>
              <a:off x="3500402" y="4978683"/>
              <a:ext cx="9127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/>
                <a:t>a</a:t>
              </a:r>
              <a:endParaRPr lang="en-US" sz="44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986332" y="4978683"/>
              <a:ext cx="9127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758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36476</TotalTime>
  <Words>507</Words>
  <Application>Microsoft Office PowerPoint</Application>
  <PresentationFormat>Widescreen</PresentationFormat>
  <Paragraphs>211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Church</dc:creator>
  <cp:lastModifiedBy>Ben Church</cp:lastModifiedBy>
  <cp:revision>161</cp:revision>
  <dcterms:created xsi:type="dcterms:W3CDTF">2017-11-30T16:46:09Z</dcterms:created>
  <dcterms:modified xsi:type="dcterms:W3CDTF">2018-04-29T00:07:01Z</dcterms:modified>
</cp:coreProperties>
</file>